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61" r:id="rId4"/>
    <p:sldId id="262" r:id="rId5"/>
    <p:sldId id="263" r:id="rId6"/>
    <p:sldId id="264" r:id="rId7"/>
    <p:sldId id="270" r:id="rId8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15" autoAdjust="0"/>
    <p:restoredTop sz="94660"/>
  </p:normalViewPr>
  <p:slideViewPr>
    <p:cSldViewPr>
      <p:cViewPr varScale="1">
        <p:scale>
          <a:sx n="64" d="100"/>
          <a:sy n="6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48B87-B4D8-4B4A-B6CE-271D234E5611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D87AD-8540-4587-A152-B767BB121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88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584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45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598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695" y="3861048"/>
            <a:ext cx="5442587" cy="216024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6695" y="3933056"/>
            <a:ext cx="5586807" cy="125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848" tIns="60923" rIns="121848" bIns="60923">
            <a:spAutoFit/>
          </a:bodyPr>
          <a:lstStyle/>
          <a:p>
            <a:pPr algn="ctr" defTabSz="1218469" rtl="0" latinLnBrk="1">
              <a:lnSpc>
                <a:spcPct val="120000"/>
              </a:lnSpc>
            </a:pPr>
            <a:r>
              <a:rPr lang="ar-SA" sz="3200" dirty="0"/>
              <a:t>تنفس پر تهویه و هایپر پنه هنگام فعالیت ورزشی سنگین و طولانی مدت</a:t>
            </a:r>
          </a:p>
        </p:txBody>
      </p:sp>
    </p:spTree>
    <p:extLst>
      <p:ext uri="{BB962C8B-B14F-4D97-AF65-F5344CB8AC3E}">
        <p14:creationId xmlns:p14="http://schemas.microsoft.com/office/powerpoint/2010/main" val="270700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9512" y="267027"/>
            <a:ext cx="864096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200" b="1" dirty="0"/>
              <a:t>1. هایپرپنه (</a:t>
            </a:r>
            <a:r>
              <a:rPr lang="en-US" sz="2200" b="1" dirty="0"/>
              <a:t>Hyperpnea</a:t>
            </a:r>
            <a:r>
              <a:rPr lang="fa-IR" sz="2200" b="1" dirty="0"/>
              <a:t>)</a:t>
            </a:r>
            <a:endParaRPr lang="en-US" sz="2200" b="1" dirty="0"/>
          </a:p>
          <a:p>
            <a:r>
              <a:rPr lang="ar-SA" sz="2200" b="1" dirty="0"/>
              <a:t>تعریف:</a:t>
            </a:r>
          </a:p>
          <a:p>
            <a:r>
              <a:rPr lang="ar-SA" sz="2200" dirty="0"/>
              <a:t>افزایش میزان تنفس (حجم تهویه دقیقه‌ای) متناسب با افزایش نیاز متابولیکی بدن است، بدون ایجاد تغییر قابل توجه در سطوح گازهای خون (مانند </a:t>
            </a:r>
            <a:r>
              <a:rPr lang="en-US" sz="2200" dirty="0"/>
              <a:t>CO2 </a:t>
            </a:r>
            <a:r>
              <a:rPr lang="ar-SA" sz="2200" dirty="0"/>
              <a:t>و </a:t>
            </a:r>
            <a:r>
              <a:rPr lang="en-US" sz="2200" dirty="0"/>
              <a:t>O2</a:t>
            </a:r>
            <a:r>
              <a:rPr lang="fa-IR" sz="2200" dirty="0"/>
              <a:t>)</a:t>
            </a:r>
            <a:r>
              <a:rPr lang="en-US" sz="2200" dirty="0"/>
              <a:t>.</a:t>
            </a:r>
          </a:p>
          <a:p>
            <a:r>
              <a:rPr lang="ar-SA" sz="2200" b="1" dirty="0"/>
              <a:t>مکانیسم‌ها: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فعالیت عضلات:</a:t>
            </a:r>
            <a:r>
              <a:rPr lang="ar-SA" sz="2200" dirty="0"/>
              <a:t> افزایش تولید دی‌اکسیدکربن (</a:t>
            </a:r>
            <a:r>
              <a:rPr lang="en-US" sz="2200" dirty="0"/>
              <a:t>CO2</a:t>
            </a:r>
            <a:r>
              <a:rPr lang="fa-IR" sz="2200" dirty="0"/>
              <a:t>)</a:t>
            </a:r>
            <a:r>
              <a:rPr lang="en-US" sz="2200" dirty="0"/>
              <a:t> </a:t>
            </a:r>
            <a:r>
              <a:rPr lang="ar-SA" sz="2200" dirty="0"/>
              <a:t>و مصرف اکسیژن (</a:t>
            </a:r>
            <a:r>
              <a:rPr lang="en-US" sz="2200" dirty="0"/>
              <a:t>O2</a:t>
            </a:r>
            <a:r>
              <a:rPr lang="fa-IR" sz="2200" dirty="0"/>
              <a:t>)</a:t>
            </a:r>
            <a:r>
              <a:rPr lang="en-US" sz="2200" dirty="0"/>
              <a:t> </a:t>
            </a:r>
            <a:r>
              <a:rPr lang="ar-SA" sz="2200" dirty="0"/>
              <a:t>در عضلات باعث تحریک گیرنده‌های شیمیایی مرکزی و محیطی می‌شود.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سیگنال‌های عصبی:</a:t>
            </a:r>
            <a:r>
              <a:rPr lang="ar-SA" sz="2200" dirty="0"/>
              <a:t> مراکز تنفسی در مغز (به‌ویژه در ساقه مغز) تحریک شده و سرعت و عمق تنفس را افزایش می‌دهند.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فیدبک عصبی:</a:t>
            </a:r>
            <a:r>
              <a:rPr lang="ar-SA" sz="2200" dirty="0"/>
              <a:t> گیرنده‌های مکانیکی در عضلات فعال اطلاعاتی به مغز ارسال می‌کنند که به هماهنگی تنفس کمک می‌کند.</a:t>
            </a:r>
          </a:p>
          <a:p>
            <a:r>
              <a:rPr lang="ar-SA" sz="2200" b="1" dirty="0"/>
              <a:t>هدف: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حفظ هموستاز:</a:t>
            </a:r>
            <a:r>
              <a:rPr lang="ar-SA" sz="2200" dirty="0"/>
              <a:t> جلوگیری از افزایش بیش از حد </a:t>
            </a:r>
            <a:r>
              <a:rPr lang="en-US" sz="2200" dirty="0"/>
              <a:t>CO2 </a:t>
            </a:r>
            <a:r>
              <a:rPr lang="fa-IR" sz="2200" dirty="0"/>
              <a:t>(</a:t>
            </a:r>
            <a:r>
              <a:rPr lang="ar-SA" sz="2200" dirty="0"/>
              <a:t>هایپرکاپنیا) و افت اکسیژن خون (هیپوکسیا) هنگام افزایش فعالیت متابولیکی.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پشتیبانی از نیازهای متابولیکی عضلات:</a:t>
            </a:r>
            <a:r>
              <a:rPr lang="ar-SA" sz="2200" dirty="0"/>
              <a:t> تأمین اکسیژن کافی و دفع دی‌اکسیدکربن تولیدشده.</a:t>
            </a:r>
          </a:p>
          <a:p>
            <a:r>
              <a:rPr lang="ar-SA" sz="2200" b="1" dirty="0"/>
              <a:t>شرایط ایجاد: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dirty="0"/>
              <a:t>فعالیت ورزشی متوسط تا شدید که همراه با افزایش نیاز به اکسیژن است.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dirty="0"/>
              <a:t>معمولاً در این حالت سطح گازهای خون (</a:t>
            </a:r>
            <a:r>
              <a:rPr lang="en-US" sz="2200" dirty="0"/>
              <a:t>PaO2 </a:t>
            </a:r>
            <a:r>
              <a:rPr lang="ar-SA" sz="2200" dirty="0"/>
              <a:t>و </a:t>
            </a:r>
            <a:r>
              <a:rPr lang="en-US" sz="2200" dirty="0"/>
              <a:t>PaCO2</a:t>
            </a:r>
            <a:r>
              <a:rPr lang="fa-IR" sz="2200" dirty="0"/>
              <a:t>)</a:t>
            </a:r>
            <a:r>
              <a:rPr lang="ar-SA" sz="2200" dirty="0"/>
              <a:t>طبیعی باقی می‌ماند.</a:t>
            </a:r>
          </a:p>
        </p:txBody>
      </p:sp>
    </p:spTree>
    <p:extLst>
      <p:ext uri="{BB962C8B-B14F-4D97-AF65-F5344CB8AC3E}">
        <p14:creationId xmlns:p14="http://schemas.microsoft.com/office/powerpoint/2010/main" val="531916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EE2612F5-3698-57A7-48BE-84BA4F72C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56" y="389557"/>
            <a:ext cx="8964488" cy="58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ar-SA" sz="2200" b="1" dirty="0"/>
              <a:t>2. تنفس پر تهویه (</a:t>
            </a:r>
            <a:r>
              <a:rPr lang="en-US" sz="2200" b="1" dirty="0"/>
              <a:t>Hyperventilation</a:t>
            </a:r>
            <a:r>
              <a:rPr lang="fa-IR" sz="2200" b="1" dirty="0"/>
              <a:t>)</a:t>
            </a:r>
            <a:endParaRPr lang="en-US" sz="2200" b="1" dirty="0"/>
          </a:p>
          <a:p>
            <a:r>
              <a:rPr lang="ar-SA" sz="2200" b="1" dirty="0"/>
              <a:t>تعریف:</a:t>
            </a:r>
          </a:p>
          <a:p>
            <a:r>
              <a:rPr lang="ar-SA" sz="2200" dirty="0"/>
              <a:t>افزایش غیرطبیعی میزان تنفس که بیشتر از نیاز متابولیکی بدن است و منجر به کاهش بیش از حد دی‌اکسیدکربن خون (هیپوکاپنیا) می‌شود.</a:t>
            </a:r>
          </a:p>
          <a:p>
            <a:r>
              <a:rPr lang="ar-SA" sz="2200" b="1" dirty="0"/>
              <a:t>مکانیسم‌ها: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تحریک بیش از حد مراکز تنفسی:</a:t>
            </a:r>
            <a:r>
              <a:rPr lang="ar-SA" sz="2200" dirty="0"/>
              <a:t> ممکن است ناشی از عوامل روان‌شناختی (مانند اضطراب) یا پاسخ‌های غیرمعمول عصبی باشد.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پاسخ به تغییرات محیطی:</a:t>
            </a:r>
            <a:r>
              <a:rPr lang="ar-SA" sz="2200" dirty="0"/>
              <a:t> مانند کاهش فشار اکسیژن در ارتفاع بالا یا عدم تحمل اسیدوز لاکتیکی در فعالیت‌های شدید.</a:t>
            </a:r>
          </a:p>
          <a:p>
            <a:r>
              <a:rPr lang="ar-SA" sz="2200" b="1" dirty="0"/>
              <a:t>عوارض: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هیپوکاپنیا:</a:t>
            </a:r>
            <a:r>
              <a:rPr lang="ar-SA" sz="2200" dirty="0"/>
              <a:t> کاهش </a:t>
            </a:r>
            <a:r>
              <a:rPr lang="en-US" sz="2200" dirty="0"/>
              <a:t>CO2 </a:t>
            </a:r>
            <a:r>
              <a:rPr lang="ar-SA" sz="2200" dirty="0"/>
              <a:t>خون می‌تواند باعث قلیایی شدن خون (آلکالوز تنفسی) شود.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کاهش جریان خون مغزی:</a:t>
            </a:r>
            <a:r>
              <a:rPr lang="ar-SA" sz="2200" dirty="0"/>
              <a:t> افت </a:t>
            </a:r>
            <a:r>
              <a:rPr lang="en-US" sz="2200" dirty="0"/>
              <a:t>CO2 </a:t>
            </a:r>
            <a:r>
              <a:rPr lang="ar-SA" sz="2200" dirty="0"/>
              <a:t>باعث انقباض عروق مغزی می‌شود که ممکن است سرگیجه یا غش ایجاد کند.</a:t>
            </a:r>
          </a:p>
          <a:p>
            <a:r>
              <a:rPr lang="ar-SA" sz="2200" b="1" dirty="0"/>
              <a:t>شرایط ایجاد: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فعالیت ورزشی سنگین و طولانی‌مدت:</a:t>
            </a:r>
            <a:r>
              <a:rPr lang="ar-SA" sz="2200" dirty="0"/>
              <a:t> در برخی افراد، زمانی که تولید اسید لاکتیک افزایش می‌یابد و بدن برای جبران اسیدوز، تنفس را بیش از حد افزایش می‌دهد.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200" b="1" dirty="0"/>
              <a:t>فشار روانی یا اضطراب در ورزش:</a:t>
            </a:r>
            <a:r>
              <a:rPr lang="ar-SA" sz="2200" dirty="0"/>
              <a:t> در مواردی که ذهن فرد بیش از حد درگیر است.</a:t>
            </a:r>
          </a:p>
        </p:txBody>
      </p:sp>
    </p:spTree>
    <p:extLst>
      <p:ext uri="{BB962C8B-B14F-4D97-AF65-F5344CB8AC3E}">
        <p14:creationId xmlns:p14="http://schemas.microsoft.com/office/powerpoint/2010/main" val="3522880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7FE63C5-D3AA-CD05-225D-BC47B13B5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404664"/>
            <a:ext cx="8208912" cy="530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تفاوت‌های اصلی هایپرپنه و هایپرونتیلاسیون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ACE20E-5FAC-B125-79B5-1968832FE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254680"/>
              </p:ext>
            </p:extLst>
          </p:nvPr>
        </p:nvGraphicFramePr>
        <p:xfrm>
          <a:off x="323528" y="934809"/>
          <a:ext cx="8191824" cy="5518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339594737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4120081477"/>
                    </a:ext>
                  </a:extLst>
                </a:gridCol>
                <a:gridCol w="2935240">
                  <a:extLst>
                    <a:ext uri="{9D8B030D-6E8A-4147-A177-3AD203B41FA5}">
                      <a16:colId xmlns:a16="http://schemas.microsoft.com/office/drawing/2014/main" val="1563128834"/>
                    </a:ext>
                  </a:extLst>
                </a:gridCol>
              </a:tblGrid>
              <a:tr h="110370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ویژگی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effectLst/>
                        </a:rPr>
                        <a:t>هایپرپنه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effectLst/>
                        </a:rPr>
                        <a:t>تنفس پر تهویه (هایپرونتیلاسیون)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56096802"/>
                  </a:ext>
                </a:extLst>
              </a:tr>
              <a:tr h="110370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نیاز متابولیکی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متناسب با نیاز متابولیکی است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بیشتر از نیاز متابولیکی است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96087204"/>
                  </a:ext>
                </a:extLst>
              </a:tr>
              <a:tr h="110370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سطح</a:t>
                      </a:r>
                      <a:r>
                        <a:rPr lang="en-US" sz="2000" kern="100">
                          <a:effectLst/>
                        </a:rPr>
                        <a:t> CO2 </a:t>
                      </a:r>
                      <a:r>
                        <a:rPr lang="ar-SA" sz="2000" kern="100">
                          <a:effectLst/>
                        </a:rPr>
                        <a:t>خون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ثابت و طبیعی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کاهش می‌یابد (هیپوکاپنیا)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94100690"/>
                  </a:ext>
                </a:extLst>
              </a:tr>
              <a:tr h="110370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هدف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حفظ تعادل متابولیک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اغلب غیرضروری و حتی مضر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05643612"/>
                  </a:ext>
                </a:extLst>
              </a:tr>
              <a:tr h="110370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شرایط ایجاد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>
                          <a:effectLst/>
                        </a:rPr>
                        <a:t>ورزش متوسط تا شدید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effectLst/>
                        </a:rPr>
                        <a:t>ورزش شدید یا استرس روانی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24961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14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C7DF97-C74D-4D74-B08F-911B49F2ED4F}"/>
              </a:ext>
            </a:extLst>
          </p:cNvPr>
          <p:cNvSpPr txBox="1"/>
          <p:nvPr/>
        </p:nvSpPr>
        <p:spPr>
          <a:xfrm>
            <a:off x="215516" y="620688"/>
            <a:ext cx="871296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b="1" dirty="0"/>
              <a:t>ارتباط با فعالیت ورزشی سنگین و طولانی‌مدت:</a:t>
            </a:r>
          </a:p>
          <a:p>
            <a:pPr>
              <a:buFont typeface="+mj-lt"/>
              <a:buAutoNum type="arabicPeriod"/>
            </a:pPr>
            <a:r>
              <a:rPr lang="ar-SA" sz="2400" b="1" dirty="0"/>
              <a:t>شروع فعالیت:</a:t>
            </a:r>
            <a:endParaRPr lang="ar-SA" sz="2400" dirty="0"/>
          </a:p>
          <a:p>
            <a:pPr marL="742950" lvl="1" indent="-285750">
              <a:buFont typeface="+mj-lt"/>
              <a:buAutoNum type="arabicPeriod"/>
            </a:pPr>
            <a:r>
              <a:rPr lang="ar-SA" sz="2400" dirty="0"/>
              <a:t>در ابتدا، هایپرپنه غالب است زیرا بدن سعی می‌کند اکسیژن موردنیاز را تأمین و </a:t>
            </a:r>
            <a:r>
              <a:rPr lang="en-US" sz="2400" dirty="0"/>
              <a:t>CO2 </a:t>
            </a:r>
            <a:r>
              <a:rPr lang="ar-SA" sz="2400" dirty="0"/>
              <a:t>را دفع کند.</a:t>
            </a:r>
          </a:p>
          <a:p>
            <a:pPr>
              <a:buFont typeface="+mj-lt"/>
              <a:buAutoNum type="arabicPeriod"/>
            </a:pPr>
            <a:r>
              <a:rPr lang="ar-SA" sz="2400" b="1" dirty="0"/>
              <a:t>فازهای شدیدتر ورزش:</a:t>
            </a:r>
            <a:endParaRPr lang="ar-SA" sz="2400" dirty="0"/>
          </a:p>
          <a:p>
            <a:pPr marL="742950" lvl="1" indent="-285750">
              <a:buFont typeface="+mj-lt"/>
              <a:buAutoNum type="arabicPeriod"/>
            </a:pPr>
            <a:r>
              <a:rPr lang="ar-SA" sz="2400" dirty="0"/>
              <a:t>ممکن است اسیدوز متابولیکی رخ دهد (به دلیل تجمع لاکتات)، که می‌تواند تهویه را بیش از حد تحریک کند.</a:t>
            </a:r>
          </a:p>
          <a:p>
            <a:pPr marL="742950" lvl="1" indent="-285750">
              <a:buFont typeface="+mj-lt"/>
              <a:buAutoNum type="arabicPeriod"/>
            </a:pPr>
            <a:r>
              <a:rPr lang="ar-SA" sz="2400" dirty="0"/>
              <a:t>در این شرایط، احتمال ایجاد هایپرونتیلاسیون وجود دارد.</a:t>
            </a:r>
          </a:p>
          <a:p>
            <a:pPr>
              <a:buFont typeface="+mj-lt"/>
              <a:buAutoNum type="arabicPeriod"/>
            </a:pPr>
            <a:r>
              <a:rPr lang="ar-SA" sz="2400" b="1" dirty="0"/>
              <a:t>پایان ورزش:</a:t>
            </a:r>
            <a:endParaRPr lang="ar-SA" sz="2400" dirty="0"/>
          </a:p>
          <a:p>
            <a:pPr marL="742950" lvl="1" indent="-285750">
              <a:buFont typeface="+mj-lt"/>
              <a:buAutoNum type="arabicPeriod"/>
            </a:pPr>
            <a:r>
              <a:rPr lang="ar-SA" sz="2400" dirty="0"/>
              <a:t>پس از پایان فعالیت، تنفس به تدریج کاهش یافته و به حالت طبیعی برمی‌گردد (</a:t>
            </a:r>
            <a:r>
              <a:rPr lang="en-US" sz="2400" dirty="0"/>
              <a:t>Recovery Phase</a:t>
            </a:r>
            <a:r>
              <a:rPr lang="fa-IR" sz="2400" dirty="0"/>
              <a:t>)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805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4D2F60-8223-65EC-F3B9-36FE1024D566}"/>
              </a:ext>
            </a:extLst>
          </p:cNvPr>
          <p:cNvSpPr txBox="1"/>
          <p:nvPr/>
        </p:nvSpPr>
        <p:spPr>
          <a:xfrm>
            <a:off x="287524" y="9043"/>
            <a:ext cx="8568952" cy="46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SA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مقایسه تأثیر فعالیت‌های استقامتی و قدرتی بر هایپرپنه و هایپرونتیلاسیون</a:t>
            </a:r>
            <a:endParaRPr lang="en-U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472341-2C9C-4794-D236-914D7C28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957361"/>
              </p:ext>
            </p:extLst>
          </p:nvPr>
        </p:nvGraphicFramePr>
        <p:xfrm>
          <a:off x="107504" y="476672"/>
          <a:ext cx="8748972" cy="60630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389083315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3065245287"/>
                    </a:ext>
                  </a:extLst>
                </a:gridCol>
                <a:gridCol w="3420380">
                  <a:extLst>
                    <a:ext uri="{9D8B030D-6E8A-4147-A177-3AD203B41FA5}">
                      <a16:colId xmlns:a16="http://schemas.microsoft.com/office/drawing/2014/main" val="2804790951"/>
                    </a:ext>
                  </a:extLst>
                </a:gridCol>
              </a:tblGrid>
              <a:tr h="33287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ویژگی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ورزش‌های استقامتی</a:t>
                      </a:r>
                      <a:r>
                        <a:rPr lang="en-US" sz="1600" kern="100">
                          <a:effectLst/>
                        </a:rPr>
                        <a:t> (Endurance)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ورزش‌های قدرتی</a:t>
                      </a:r>
                      <a:r>
                        <a:rPr lang="en-US" sz="1600" kern="100">
                          <a:effectLst/>
                        </a:rPr>
                        <a:t> (Strength)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572172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effectLst/>
                        </a:rPr>
                        <a:t>نوع بار متابولیکی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effectLst/>
                        </a:rPr>
                        <a:t>فعالیت هوازی</a:t>
                      </a:r>
                      <a:r>
                        <a:rPr lang="en-US" sz="1600" kern="100" dirty="0">
                          <a:effectLst/>
                        </a:rPr>
                        <a:t> (Aerobic)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فعالیت بی‌هوازی</a:t>
                      </a:r>
                      <a:r>
                        <a:rPr lang="en-US" sz="1600" kern="100">
                          <a:effectLst/>
                        </a:rPr>
                        <a:t> (Anaerobic)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58051832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نیاز به اکسیژن</a:t>
                      </a:r>
                      <a:r>
                        <a:rPr lang="en-US" sz="1600" kern="100">
                          <a:effectLst/>
                        </a:rPr>
                        <a:t> (O2)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effectLst/>
                        </a:rPr>
                        <a:t>بسیار بالا (با افزایش تدریجی در طول فعالیت)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افزایش ناگهانی و موقت (کمتر از ورزش‌های استقامتی)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33509475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تولید دی‌اکسیدکربن</a:t>
                      </a:r>
                      <a:r>
                        <a:rPr lang="en-US" sz="1600" kern="100">
                          <a:effectLst/>
                        </a:rPr>
                        <a:t> (CO2)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تولید</a:t>
                      </a:r>
                      <a:r>
                        <a:rPr lang="en-US" sz="1600" kern="100">
                          <a:effectLst/>
                        </a:rPr>
                        <a:t> CO2 </a:t>
                      </a:r>
                      <a:r>
                        <a:rPr lang="ar-SA" sz="1600" kern="100">
                          <a:effectLst/>
                        </a:rPr>
                        <a:t>پیوسته و متناسب با شدت فعالیت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effectLst/>
                        </a:rPr>
                        <a:t>تولید</a:t>
                      </a:r>
                      <a:r>
                        <a:rPr lang="en-US" sz="1600" kern="100" dirty="0">
                          <a:effectLst/>
                        </a:rPr>
                        <a:t> CO2 </a:t>
                      </a:r>
                      <a:r>
                        <a:rPr lang="ar-SA" sz="1600" kern="100" dirty="0">
                          <a:effectLst/>
                        </a:rPr>
                        <a:t>شدید در مدت کوتاه به دلیل شکستن ذخایر انرژی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8629246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مکانیسم تهویه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هایپرپنه (افزایش هماهنگ عمق و نرخ تنفس متناسب با متابولیسم)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effectLst/>
                        </a:rPr>
                        <a:t>هایپرپنه موقت در دوره‌های کوتاه تمرین و احتمال هایپرونتیلاسیون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56846513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خطر هایپرونتیلاسیون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نادر (در ورزش‌های استقامتی طولانی ممکن است هنگام اسیدوز رخ دهد)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بیشتر (به دلیل اسیدوز لاکتیکی در تمرین‌های با شدت بسیار بالا)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03039571"/>
                  </a:ext>
                </a:extLst>
              </a:tr>
              <a:tr h="33287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محرک اصلی تنفس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- </a:t>
                      </a:r>
                      <a:r>
                        <a:rPr lang="ar-SA" sz="1600" kern="100">
                          <a:effectLst/>
                        </a:rPr>
                        <a:t>افزایش</a:t>
                      </a:r>
                      <a:r>
                        <a:rPr lang="en-US" sz="1600" kern="100">
                          <a:effectLst/>
                        </a:rPr>
                        <a:t> CO2 </a:t>
                      </a:r>
                      <a:r>
                        <a:rPr lang="ar-SA" sz="1600" kern="100">
                          <a:effectLst/>
                        </a:rPr>
                        <a:t>در خون و اسیدوز متابولیکی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- </a:t>
                      </a:r>
                      <a:r>
                        <a:rPr lang="ar-SA" sz="1600" kern="100">
                          <a:effectLst/>
                        </a:rPr>
                        <a:t>تجمع لاکتات و کاهش</a:t>
                      </a:r>
                      <a:r>
                        <a:rPr lang="en-US" sz="1600" kern="100">
                          <a:effectLst/>
                        </a:rPr>
                        <a:t> pH </a:t>
                      </a:r>
                      <a:r>
                        <a:rPr lang="ar-SA" sz="1600" kern="100">
                          <a:effectLst/>
                        </a:rPr>
                        <a:t>خون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64280874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اثر بر سطح</a:t>
                      </a:r>
                      <a:r>
                        <a:rPr lang="en-US" sz="1600" kern="100">
                          <a:effectLst/>
                        </a:rPr>
                        <a:t> CO2 </a:t>
                      </a:r>
                      <a:r>
                        <a:rPr lang="ar-SA" sz="1600" kern="100">
                          <a:effectLst/>
                        </a:rPr>
                        <a:t>خون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حفظ سطح طبیعی</a:t>
                      </a:r>
                      <a:r>
                        <a:rPr lang="en-US" sz="1600" kern="100">
                          <a:effectLst/>
                        </a:rPr>
                        <a:t> CO2 (</a:t>
                      </a:r>
                      <a:r>
                        <a:rPr lang="ar-SA" sz="1600" kern="100">
                          <a:effectLst/>
                        </a:rPr>
                        <a:t>هایپرپنه تنظیم‌شده</a:t>
                      </a:r>
                      <a:r>
                        <a:rPr lang="en-US" sz="1600" kern="100">
                          <a:effectLst/>
                        </a:rPr>
                        <a:t>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کاهش</a:t>
                      </a:r>
                      <a:r>
                        <a:rPr lang="en-US" sz="1600" kern="100">
                          <a:effectLst/>
                        </a:rPr>
                        <a:t> CO2 </a:t>
                      </a:r>
                      <a:r>
                        <a:rPr lang="ar-SA" sz="1600" kern="100">
                          <a:effectLst/>
                        </a:rPr>
                        <a:t>خون در هایپرونتیلاسیون (آلکالوز تنفسی احتمالی)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06839230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زمان بازیابی تنفسی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تدریجی و طولانی‌تر (وابسته به خالی شدن ذخایر گلیکوژن و اکسیژن)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سریع‌تر (مگر اینکه تجمع لاکتات بالا باشد)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82622599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موارد خاص ایجاد هیپوکاپنیا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در موارد نادر در طول ورزش‌های شدید طولانی یا در محیط‌های خاص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شایع‌تر در تمرین‌های کوتاه اما بسیار شدید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46919067"/>
                  </a:ext>
                </a:extLst>
              </a:tr>
              <a:tr h="64810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هدف اصلی تهویه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>
                          <a:effectLst/>
                        </a:rPr>
                        <a:t>حفظ پایداری اکسیژن و دی‌اکسیدکربن برای تأمین انرژی طولانی‌مدت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effectLst/>
                        </a:rPr>
                        <a:t>حذف سریع اسید لاکتیک و</a:t>
                      </a:r>
                      <a:r>
                        <a:rPr lang="en-US" sz="1600" kern="100" dirty="0">
                          <a:effectLst/>
                        </a:rPr>
                        <a:t> CO2 </a:t>
                      </a:r>
                      <a:r>
                        <a:rPr lang="ar-SA" sz="1600" kern="100" dirty="0">
                          <a:effectLst/>
                        </a:rPr>
                        <a:t>در مراحل بی‌هوازی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65075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99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85DB90B-7991-655C-CA1B-F6E9D816826B}"/>
              </a:ext>
            </a:extLst>
          </p:cNvPr>
          <p:cNvSpPr txBox="1"/>
          <p:nvPr/>
        </p:nvSpPr>
        <p:spPr>
          <a:xfrm>
            <a:off x="899592" y="1052736"/>
            <a:ext cx="77768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/>
              <a:t>تحلیل تفاوت‌ها: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800" dirty="0"/>
              <a:t>در ورزش‌های </a:t>
            </a:r>
            <a:r>
              <a:rPr lang="ar-SA" sz="2800" b="1" dirty="0"/>
              <a:t>استقامتی</a:t>
            </a:r>
            <a:r>
              <a:rPr lang="ar-SA" sz="2800" dirty="0"/>
              <a:t>، سیستم تنفسی عموماً با فعالیت متابولیکی هماهنگ است (هایپرپنه). این امر به حفظ تعادل اسید-باز و جلوگیری از هایپرونتیلاسیون کمک می‌کند. اما در شرایطی مثل ارتفاع بالا یا خستگی شدید، ممکن است کنترل تهویه مختل شود.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sz="2800" dirty="0"/>
              <a:t>در ورزش‌های </a:t>
            </a:r>
            <a:r>
              <a:rPr lang="ar-SA" sz="2800" b="1" dirty="0"/>
              <a:t>قدرتی</a:t>
            </a:r>
            <a:r>
              <a:rPr lang="ar-SA" sz="2800" dirty="0"/>
              <a:t>، به دلیل شدت بالای تمرین و تولید لاکتات، احتمال هایپرونتیلاسیون بیشتر است. این امر ممکن است به کاهش </a:t>
            </a:r>
            <a:r>
              <a:rPr lang="en-US" sz="2800" dirty="0"/>
              <a:t>CO2 </a:t>
            </a:r>
            <a:r>
              <a:rPr lang="ar-SA" sz="2800" dirty="0"/>
              <a:t>خون و بروز علائمی مثل سرگیجه یا ضعف منجر شود.</a:t>
            </a:r>
          </a:p>
        </p:txBody>
      </p:sp>
    </p:spTree>
    <p:extLst>
      <p:ext uri="{BB962C8B-B14F-4D97-AF65-F5344CB8AC3E}">
        <p14:creationId xmlns:p14="http://schemas.microsoft.com/office/powerpoint/2010/main" val="4022626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2950</TotalTime>
  <Words>847</Words>
  <Application>Microsoft Office PowerPoint</Application>
  <PresentationFormat>On-screen Show (4:3)</PresentationFormat>
  <Paragraphs>87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Hoori</dc:creator>
  <cp:lastModifiedBy>iman ganji</cp:lastModifiedBy>
  <cp:revision>97</cp:revision>
  <dcterms:created xsi:type="dcterms:W3CDTF">2021-01-15T16:50:26Z</dcterms:created>
  <dcterms:modified xsi:type="dcterms:W3CDTF">2025-12-28T14:46:30Z</dcterms:modified>
</cp:coreProperties>
</file>