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jpeg" ContentType="image/jpeg"/>
  <Override PartName="/ppt/media/image4.png" ContentType="image/png"/>
  <Override PartName="/ppt/media/image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>
            <a:off x="0" y="0"/>
            <a:ext cx="4860000" cy="2880000"/>
          </a:xfrm>
          <a:custGeom>
            <a:avLst/>
            <a:gdLst>
              <a:gd name="textAreaLeft" fmla="*/ 0 w 4860000"/>
              <a:gd name="textAreaRight" fmla="*/ 4860360 w 4860000"/>
              <a:gd name="textAreaTop" fmla="*/ 0 h 2880000"/>
              <a:gd name="textAreaBottom" fmla="*/ 2880360 h 2880000"/>
            </a:gdLst>
            <a:ahLst/>
            <a:cxnLst/>
            <a:rect l="textAreaLeft" t="textAreaTop" r="textAreaRight" b="textAreaBottom"/>
            <a:pathLst>
              <a:path w="13501" h="8001">
                <a:moveTo>
                  <a:pt x="0" y="0"/>
                </a:moveTo>
                <a:lnTo>
                  <a:pt x="0" y="500"/>
                </a:lnTo>
                <a:lnTo>
                  <a:pt x="10405" y="8001"/>
                </a:lnTo>
                <a:lnTo>
                  <a:pt x="13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" name=""/>
          <p:cNvSpPr/>
          <p:nvPr/>
        </p:nvSpPr>
        <p:spPr>
          <a:xfrm>
            <a:off x="4320000" y="0"/>
            <a:ext cx="5760000" cy="2160000"/>
          </a:xfrm>
          <a:custGeom>
            <a:avLst/>
            <a:gdLst>
              <a:gd name="textAreaLeft" fmla="*/ 0 w 5760000"/>
              <a:gd name="textAreaRight" fmla="*/ 5760360 w 5760000"/>
              <a:gd name="textAreaTop" fmla="*/ 0 h 2160000"/>
              <a:gd name="textAreaBottom" fmla="*/ 2160360 h 2160000"/>
            </a:gdLst>
            <a:ahLst/>
            <a:cxnLst/>
            <a:rect l="textAreaLeft" t="textAreaTop" r="textAreaRight" b="textAreaBottom"/>
            <a:pathLst>
              <a:path w="16001" h="6001">
                <a:moveTo>
                  <a:pt x="16001" y="0"/>
                </a:moveTo>
                <a:lnTo>
                  <a:pt x="2500" y="0"/>
                </a:lnTo>
                <a:lnTo>
                  <a:pt x="0" y="6001"/>
                </a:lnTo>
                <a:lnTo>
                  <a:pt x="16001" y="2500"/>
                </a:lnTo>
                <a:lnTo>
                  <a:pt x="16001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" name=""/>
          <p:cNvSpPr/>
          <p:nvPr/>
        </p:nvSpPr>
        <p:spPr>
          <a:xfrm>
            <a:off x="5580000" y="1260000"/>
            <a:ext cx="4500000" cy="3780000"/>
          </a:xfrm>
          <a:custGeom>
            <a:avLst/>
            <a:gdLst>
              <a:gd name="textAreaLeft" fmla="*/ 0 w 4500000"/>
              <a:gd name="textAreaRight" fmla="*/ 4500360 w 4500000"/>
              <a:gd name="textAreaTop" fmla="*/ 0 h 3780000"/>
              <a:gd name="textAreaBottom" fmla="*/ 3780360 h 3780000"/>
            </a:gdLst>
            <a:ahLst/>
            <a:cxnLst/>
            <a:rect l="textAreaLeft" t="textAreaTop" r="textAreaRight" b="textAreaBottom"/>
            <a:pathLst>
              <a:path w="12501" h="10501">
                <a:moveTo>
                  <a:pt x="12501" y="10501"/>
                </a:moveTo>
                <a:lnTo>
                  <a:pt x="12501" y="0"/>
                </a:lnTo>
                <a:lnTo>
                  <a:pt x="0" y="2500"/>
                </a:lnTo>
                <a:lnTo>
                  <a:pt x="12501" y="10501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5" name=""/>
          <p:cNvSpPr/>
          <p:nvPr/>
        </p:nvSpPr>
        <p:spPr>
          <a:xfrm>
            <a:off x="5580000" y="3060000"/>
            <a:ext cx="4500000" cy="2610000"/>
          </a:xfrm>
          <a:custGeom>
            <a:avLst/>
            <a:gdLst>
              <a:gd name="textAreaLeft" fmla="*/ 0 w 4500000"/>
              <a:gd name="textAreaRight" fmla="*/ 4500360 w 4500000"/>
              <a:gd name="textAreaTop" fmla="*/ 0 h 2610000"/>
              <a:gd name="textAreaBottom" fmla="*/ 2610360 h 2610000"/>
            </a:gdLst>
            <a:ahLst/>
            <a:cxnLst/>
            <a:rect l="textAreaLeft" t="textAreaTop" r="textAreaRight" b="textAreaBottom"/>
            <a:pathLst>
              <a:path w="12501" h="7251">
                <a:moveTo>
                  <a:pt x="12501" y="7251"/>
                </a:moveTo>
                <a:lnTo>
                  <a:pt x="12501" y="6501"/>
                </a:lnTo>
                <a:lnTo>
                  <a:pt x="2000" y="0"/>
                </a:lnTo>
                <a:lnTo>
                  <a:pt x="0" y="7251"/>
                </a:lnTo>
                <a:lnTo>
                  <a:pt x="12501" y="7251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6" name=""/>
          <p:cNvSpPr/>
          <p:nvPr/>
        </p:nvSpPr>
        <p:spPr>
          <a:xfrm>
            <a:off x="0" y="3762000"/>
            <a:ext cx="5760000" cy="1908000"/>
          </a:xfrm>
          <a:custGeom>
            <a:avLst/>
            <a:gdLst>
              <a:gd name="textAreaLeft" fmla="*/ 0 w 5760000"/>
              <a:gd name="textAreaRight" fmla="*/ 5760360 w 5760000"/>
              <a:gd name="textAreaTop" fmla="*/ 0 h 1908000"/>
              <a:gd name="textAreaBottom" fmla="*/ 1908360 h 1908000"/>
            </a:gdLst>
            <a:ahLst/>
            <a:cxnLst/>
            <a:rect l="textAreaLeft" t="textAreaTop" r="textAreaRight" b="textAreaBottom"/>
            <a:pathLst>
              <a:path w="16001" h="5301">
                <a:moveTo>
                  <a:pt x="0" y="5301"/>
                </a:moveTo>
                <a:lnTo>
                  <a:pt x="14501" y="5301"/>
                </a:lnTo>
                <a:lnTo>
                  <a:pt x="16001" y="0"/>
                </a:lnTo>
                <a:lnTo>
                  <a:pt x="0" y="2546"/>
                </a:lnTo>
                <a:lnTo>
                  <a:pt x="0" y="5301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7" name=""/>
          <p:cNvSpPr/>
          <p:nvPr/>
        </p:nvSpPr>
        <p:spPr>
          <a:xfrm>
            <a:off x="0" y="540000"/>
            <a:ext cx="4320000" cy="3780000"/>
          </a:xfrm>
          <a:custGeom>
            <a:avLst/>
            <a:gdLst>
              <a:gd name="textAreaLeft" fmla="*/ 0 w 4320000"/>
              <a:gd name="textAreaRight" fmla="*/ 4320360 w 4320000"/>
              <a:gd name="textAreaTop" fmla="*/ 0 h 3780000"/>
              <a:gd name="textAreaBottom" fmla="*/ 3780360 h 3780000"/>
            </a:gdLst>
            <a:ahLst/>
            <a:cxnLst/>
            <a:rect l="textAreaLeft" t="textAreaTop" r="textAreaRight" b="textAreaBottom"/>
            <a:pathLst>
              <a:path w="12001" h="10501">
                <a:moveTo>
                  <a:pt x="0" y="0"/>
                </a:moveTo>
                <a:lnTo>
                  <a:pt x="0" y="10501"/>
                </a:lnTo>
                <a:lnTo>
                  <a:pt x="12001" y="8501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dt" idx="1"/>
          </p:nvPr>
        </p:nvSpPr>
        <p:spPr>
          <a:xfrm>
            <a:off x="36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ftr" idx="2"/>
          </p:nvPr>
        </p:nvSpPr>
        <p:spPr>
          <a:xfrm>
            <a:off x="3420000" y="5220000"/>
            <a:ext cx="32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3"/>
          </p:nvPr>
        </p:nvSpPr>
        <p:spPr>
          <a:xfrm>
            <a:off x="738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F31F2E4-26FF-4CC0-8936-3A24F3471A30}" type="slidenum"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3780000" y="1980000"/>
            <a:ext cx="2519640" cy="17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indent="0" algn="ctr">
              <a:lnSpc>
                <a:spcPct val="100000"/>
              </a:lnSpc>
              <a:spcAft>
                <a:spcPts val="1060"/>
              </a:spcAft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848"/>
              </a:spcAft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635"/>
              </a:spcAft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422"/>
              </a:spcAft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Fifth Outline Level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title"/>
          </p:nvPr>
        </p:nvSpPr>
        <p:spPr>
          <a:xfrm>
            <a:off x="540000" y="180000"/>
            <a:ext cx="3959640" cy="8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Click to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edit the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title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text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/>
          <p:nvPr/>
        </p:nvSpPr>
        <p:spPr>
          <a:xfrm>
            <a:off x="0" y="0"/>
            <a:ext cx="4860000" cy="2880000"/>
          </a:xfrm>
          <a:custGeom>
            <a:avLst/>
            <a:gdLst>
              <a:gd name="textAreaLeft" fmla="*/ 0 w 4860000"/>
              <a:gd name="textAreaRight" fmla="*/ 4860360 w 4860000"/>
              <a:gd name="textAreaTop" fmla="*/ 0 h 2880000"/>
              <a:gd name="textAreaBottom" fmla="*/ 2880360 h 2880000"/>
            </a:gdLst>
            <a:ahLst/>
            <a:cxnLst/>
            <a:rect l="textAreaLeft" t="textAreaTop" r="textAreaRight" b="textAreaBottom"/>
            <a:pathLst>
              <a:path w="13501" h="8001">
                <a:moveTo>
                  <a:pt x="0" y="0"/>
                </a:moveTo>
                <a:lnTo>
                  <a:pt x="0" y="500"/>
                </a:lnTo>
                <a:lnTo>
                  <a:pt x="10405" y="8001"/>
                </a:lnTo>
                <a:lnTo>
                  <a:pt x="13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4" name=""/>
          <p:cNvSpPr/>
          <p:nvPr/>
        </p:nvSpPr>
        <p:spPr>
          <a:xfrm>
            <a:off x="4320000" y="0"/>
            <a:ext cx="5760000" cy="2160000"/>
          </a:xfrm>
          <a:custGeom>
            <a:avLst/>
            <a:gdLst>
              <a:gd name="textAreaLeft" fmla="*/ 0 w 5760000"/>
              <a:gd name="textAreaRight" fmla="*/ 5760360 w 5760000"/>
              <a:gd name="textAreaTop" fmla="*/ 0 h 2160000"/>
              <a:gd name="textAreaBottom" fmla="*/ 2160360 h 2160000"/>
            </a:gdLst>
            <a:ahLst/>
            <a:cxnLst/>
            <a:rect l="textAreaLeft" t="textAreaTop" r="textAreaRight" b="textAreaBottom"/>
            <a:pathLst>
              <a:path w="16001" h="6001">
                <a:moveTo>
                  <a:pt x="16001" y="0"/>
                </a:moveTo>
                <a:lnTo>
                  <a:pt x="2500" y="0"/>
                </a:lnTo>
                <a:lnTo>
                  <a:pt x="0" y="6001"/>
                </a:lnTo>
                <a:lnTo>
                  <a:pt x="16001" y="2500"/>
                </a:lnTo>
                <a:lnTo>
                  <a:pt x="16001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5" name=""/>
          <p:cNvSpPr/>
          <p:nvPr/>
        </p:nvSpPr>
        <p:spPr>
          <a:xfrm>
            <a:off x="5580000" y="1260000"/>
            <a:ext cx="4500000" cy="3780000"/>
          </a:xfrm>
          <a:custGeom>
            <a:avLst/>
            <a:gdLst>
              <a:gd name="textAreaLeft" fmla="*/ 0 w 4500000"/>
              <a:gd name="textAreaRight" fmla="*/ 4500360 w 4500000"/>
              <a:gd name="textAreaTop" fmla="*/ 0 h 3780000"/>
              <a:gd name="textAreaBottom" fmla="*/ 3780360 h 3780000"/>
            </a:gdLst>
            <a:ahLst/>
            <a:cxnLst/>
            <a:rect l="textAreaLeft" t="textAreaTop" r="textAreaRight" b="textAreaBottom"/>
            <a:pathLst>
              <a:path w="12501" h="10501">
                <a:moveTo>
                  <a:pt x="12501" y="10501"/>
                </a:moveTo>
                <a:lnTo>
                  <a:pt x="12501" y="0"/>
                </a:lnTo>
                <a:lnTo>
                  <a:pt x="0" y="2500"/>
                </a:lnTo>
                <a:lnTo>
                  <a:pt x="12501" y="10501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6" name=""/>
          <p:cNvSpPr/>
          <p:nvPr/>
        </p:nvSpPr>
        <p:spPr>
          <a:xfrm>
            <a:off x="5580000" y="3060000"/>
            <a:ext cx="4500000" cy="2610000"/>
          </a:xfrm>
          <a:custGeom>
            <a:avLst/>
            <a:gdLst>
              <a:gd name="textAreaLeft" fmla="*/ 0 w 4500000"/>
              <a:gd name="textAreaRight" fmla="*/ 4500360 w 4500000"/>
              <a:gd name="textAreaTop" fmla="*/ 0 h 2610000"/>
              <a:gd name="textAreaBottom" fmla="*/ 2610360 h 2610000"/>
            </a:gdLst>
            <a:ahLst/>
            <a:cxnLst/>
            <a:rect l="textAreaLeft" t="textAreaTop" r="textAreaRight" b="textAreaBottom"/>
            <a:pathLst>
              <a:path w="12501" h="7251">
                <a:moveTo>
                  <a:pt x="12501" y="7251"/>
                </a:moveTo>
                <a:lnTo>
                  <a:pt x="12501" y="6501"/>
                </a:lnTo>
                <a:lnTo>
                  <a:pt x="2000" y="0"/>
                </a:lnTo>
                <a:lnTo>
                  <a:pt x="0" y="7251"/>
                </a:lnTo>
                <a:lnTo>
                  <a:pt x="12501" y="7251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7" name=""/>
          <p:cNvSpPr/>
          <p:nvPr/>
        </p:nvSpPr>
        <p:spPr>
          <a:xfrm>
            <a:off x="0" y="3762000"/>
            <a:ext cx="5760000" cy="1908000"/>
          </a:xfrm>
          <a:custGeom>
            <a:avLst/>
            <a:gdLst>
              <a:gd name="textAreaLeft" fmla="*/ 0 w 5760000"/>
              <a:gd name="textAreaRight" fmla="*/ 5760360 w 5760000"/>
              <a:gd name="textAreaTop" fmla="*/ 0 h 1908000"/>
              <a:gd name="textAreaBottom" fmla="*/ 1908360 h 1908000"/>
            </a:gdLst>
            <a:ahLst/>
            <a:cxnLst/>
            <a:rect l="textAreaLeft" t="textAreaTop" r="textAreaRight" b="textAreaBottom"/>
            <a:pathLst>
              <a:path w="16001" h="5301">
                <a:moveTo>
                  <a:pt x="0" y="5301"/>
                </a:moveTo>
                <a:lnTo>
                  <a:pt x="14501" y="5301"/>
                </a:lnTo>
                <a:lnTo>
                  <a:pt x="16001" y="0"/>
                </a:lnTo>
                <a:lnTo>
                  <a:pt x="0" y="2546"/>
                </a:lnTo>
                <a:lnTo>
                  <a:pt x="0" y="5301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8" name=""/>
          <p:cNvSpPr/>
          <p:nvPr/>
        </p:nvSpPr>
        <p:spPr>
          <a:xfrm>
            <a:off x="0" y="540000"/>
            <a:ext cx="4320000" cy="3780000"/>
          </a:xfrm>
          <a:custGeom>
            <a:avLst/>
            <a:gdLst>
              <a:gd name="textAreaLeft" fmla="*/ 0 w 4320000"/>
              <a:gd name="textAreaRight" fmla="*/ 4320360 w 4320000"/>
              <a:gd name="textAreaTop" fmla="*/ 0 h 3780000"/>
              <a:gd name="textAreaBottom" fmla="*/ 3780360 h 3780000"/>
            </a:gdLst>
            <a:ahLst/>
            <a:cxnLst/>
            <a:rect l="textAreaLeft" t="textAreaTop" r="textAreaRight" b="textAreaBottom"/>
            <a:pathLst>
              <a:path w="12001" h="10501">
                <a:moveTo>
                  <a:pt x="0" y="0"/>
                </a:moveTo>
                <a:lnTo>
                  <a:pt x="0" y="10501"/>
                </a:lnTo>
                <a:lnTo>
                  <a:pt x="12001" y="8501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dt" idx="4"/>
          </p:nvPr>
        </p:nvSpPr>
        <p:spPr>
          <a:xfrm>
            <a:off x="36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ftr" idx="5"/>
          </p:nvPr>
        </p:nvSpPr>
        <p:spPr>
          <a:xfrm>
            <a:off x="3420000" y="5220000"/>
            <a:ext cx="32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6"/>
          </p:nvPr>
        </p:nvSpPr>
        <p:spPr>
          <a:xfrm>
            <a:off x="738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A72DF84-B363-4FF0-A3AC-062CB2BF57B5}" type="slidenum"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80000" y="1980000"/>
            <a:ext cx="2519640" cy="17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500" lnSpcReduction="19999"/>
          </a:bodyPr>
          <a:p>
            <a:pPr indent="0" algn="ctr">
              <a:lnSpc>
                <a:spcPct val="100000"/>
              </a:lnSpc>
              <a:spcAft>
                <a:spcPts val="1060"/>
              </a:spcAft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848"/>
              </a:spcAft>
              <a:buNone/>
              <a:tabLst>
                <a:tab algn="l" pos="0"/>
              </a:tabLst>
            </a:pPr>
            <a:r>
              <a:rPr b="0" lang="en-US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635"/>
              </a:spcAft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422"/>
              </a:spcAft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Fifth Outline Level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213"/>
              </a:spcAft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title"/>
          </p:nvPr>
        </p:nvSpPr>
        <p:spPr>
          <a:xfrm>
            <a:off x="540000" y="180000"/>
            <a:ext cx="3959640" cy="8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Click to edit the title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/>
          <p:nvPr/>
        </p:nvSpPr>
        <p:spPr>
          <a:xfrm>
            <a:off x="0" y="0"/>
            <a:ext cx="3276000" cy="3240000"/>
          </a:xfrm>
          <a:custGeom>
            <a:avLst/>
            <a:gdLst>
              <a:gd name="textAreaLeft" fmla="*/ 0 w 3276000"/>
              <a:gd name="textAreaRight" fmla="*/ 3276360 w 3276000"/>
              <a:gd name="textAreaTop" fmla="*/ 0 h 3240000"/>
              <a:gd name="textAreaBottom" fmla="*/ 3240360 h 3240000"/>
            </a:gdLst>
            <a:ahLst/>
            <a:cxnLst/>
            <a:rect l="textAreaLeft" t="textAreaTop" r="textAreaRight" b="textAreaBottom"/>
            <a:pathLst>
              <a:path w="9101" h="9001">
                <a:moveTo>
                  <a:pt x="0" y="0"/>
                </a:moveTo>
                <a:lnTo>
                  <a:pt x="9101" y="0"/>
                </a:lnTo>
                <a:lnTo>
                  <a:pt x="6101" y="9001"/>
                </a:lnTo>
                <a:lnTo>
                  <a:pt x="0" y="4501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25" name=""/>
          <p:cNvSpPr/>
          <p:nvPr/>
        </p:nvSpPr>
        <p:spPr>
          <a:xfrm>
            <a:off x="3240000" y="0"/>
            <a:ext cx="5400000" cy="1080000"/>
          </a:xfrm>
          <a:custGeom>
            <a:avLst/>
            <a:gdLst>
              <a:gd name="textAreaLeft" fmla="*/ 0 w 5400000"/>
              <a:gd name="textAreaRight" fmla="*/ 5400360 w 5400000"/>
              <a:gd name="textAreaTop" fmla="*/ 0 h 1080000"/>
              <a:gd name="textAreaBottom" fmla="*/ 1080360 h 1080000"/>
            </a:gdLst>
            <a:ahLst/>
            <a:cxnLst/>
            <a:rect l="textAreaLeft" t="textAreaTop" r="textAreaRight" b="textAreaBottom"/>
            <a:pathLst>
              <a:path w="15001" h="3001">
                <a:moveTo>
                  <a:pt x="1000" y="0"/>
                </a:moveTo>
                <a:lnTo>
                  <a:pt x="0" y="3001"/>
                </a:lnTo>
                <a:lnTo>
                  <a:pt x="15001" y="0"/>
                </a:lnTo>
                <a:lnTo>
                  <a:pt x="1000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26" name=""/>
          <p:cNvSpPr/>
          <p:nvPr/>
        </p:nvSpPr>
        <p:spPr>
          <a:xfrm>
            <a:off x="6120000" y="0"/>
            <a:ext cx="3960000" cy="3780000"/>
          </a:xfrm>
          <a:custGeom>
            <a:avLst/>
            <a:gdLst>
              <a:gd name="textAreaLeft" fmla="*/ 0 w 3960000"/>
              <a:gd name="textAreaRight" fmla="*/ 3960360 w 3960000"/>
              <a:gd name="textAreaTop" fmla="*/ 0 h 3780000"/>
              <a:gd name="textAreaBottom" fmla="*/ 3780360 h 3780000"/>
            </a:gdLst>
            <a:ahLst/>
            <a:cxnLst/>
            <a:rect l="textAreaLeft" t="textAreaTop" r="textAreaRight" b="textAreaBottom"/>
            <a:pathLst>
              <a:path w="11001" h="10501">
                <a:moveTo>
                  <a:pt x="11001" y="0"/>
                </a:moveTo>
                <a:lnTo>
                  <a:pt x="0" y="2500"/>
                </a:lnTo>
                <a:lnTo>
                  <a:pt x="11001" y="10501"/>
                </a:lnTo>
                <a:lnTo>
                  <a:pt x="11001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27" name=""/>
          <p:cNvSpPr/>
          <p:nvPr/>
        </p:nvSpPr>
        <p:spPr>
          <a:xfrm>
            <a:off x="6840000" y="2520000"/>
            <a:ext cx="3240000" cy="3150000"/>
          </a:xfrm>
          <a:custGeom>
            <a:avLst/>
            <a:gdLst>
              <a:gd name="textAreaLeft" fmla="*/ 0 w 3240000"/>
              <a:gd name="textAreaRight" fmla="*/ 3240360 w 3240000"/>
              <a:gd name="textAreaTop" fmla="*/ 0 h 3150000"/>
              <a:gd name="textAreaBottom" fmla="*/ 3150360 h 3150000"/>
            </a:gdLst>
            <a:ahLst/>
            <a:cxnLst/>
            <a:rect l="textAreaLeft" t="textAreaTop" r="textAreaRight" b="textAreaBottom"/>
            <a:pathLst>
              <a:path w="9001" h="8751">
                <a:moveTo>
                  <a:pt x="9001" y="4501"/>
                </a:moveTo>
                <a:lnTo>
                  <a:pt x="3000" y="0"/>
                </a:lnTo>
                <a:lnTo>
                  <a:pt x="0" y="8751"/>
                </a:lnTo>
                <a:lnTo>
                  <a:pt x="9001" y="8751"/>
                </a:lnTo>
                <a:lnTo>
                  <a:pt x="9001" y="4501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28" name=""/>
          <p:cNvSpPr/>
          <p:nvPr/>
        </p:nvSpPr>
        <p:spPr>
          <a:xfrm>
            <a:off x="1800000" y="4500000"/>
            <a:ext cx="5040000" cy="1170000"/>
          </a:xfrm>
          <a:custGeom>
            <a:avLst/>
            <a:gdLst>
              <a:gd name="textAreaLeft" fmla="*/ 0 w 5040000"/>
              <a:gd name="textAreaRight" fmla="*/ 5040360 w 5040000"/>
              <a:gd name="textAreaTop" fmla="*/ 0 h 1170000"/>
              <a:gd name="textAreaBottom" fmla="*/ 1170360 h 1170000"/>
            </a:gdLst>
            <a:ahLst/>
            <a:cxnLst/>
            <a:rect l="textAreaLeft" t="textAreaTop" r="textAreaRight" b="textAreaBottom"/>
            <a:pathLst>
              <a:path w="14001" h="3251">
                <a:moveTo>
                  <a:pt x="0" y="3251"/>
                </a:moveTo>
                <a:lnTo>
                  <a:pt x="13001" y="3251"/>
                </a:lnTo>
                <a:lnTo>
                  <a:pt x="14001" y="0"/>
                </a:lnTo>
                <a:lnTo>
                  <a:pt x="0" y="3251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29" name=""/>
          <p:cNvSpPr/>
          <p:nvPr/>
        </p:nvSpPr>
        <p:spPr>
          <a:xfrm>
            <a:off x="0" y="2160000"/>
            <a:ext cx="3996000" cy="3510000"/>
          </a:xfrm>
          <a:custGeom>
            <a:avLst/>
            <a:gdLst>
              <a:gd name="textAreaLeft" fmla="*/ 0 w 3996000"/>
              <a:gd name="textAreaRight" fmla="*/ 3996360 w 3996000"/>
              <a:gd name="textAreaTop" fmla="*/ 0 h 3510000"/>
              <a:gd name="textAreaBottom" fmla="*/ 3510360 h 3510000"/>
            </a:gdLst>
            <a:ahLst/>
            <a:cxnLst/>
            <a:rect l="textAreaLeft" t="textAreaTop" r="textAreaRight" b="textAreaBottom"/>
            <a:pathLst>
              <a:path w="11101" h="9751">
                <a:moveTo>
                  <a:pt x="0" y="9751"/>
                </a:moveTo>
                <a:lnTo>
                  <a:pt x="1602" y="9751"/>
                </a:lnTo>
                <a:lnTo>
                  <a:pt x="11101" y="7440"/>
                </a:lnTo>
                <a:lnTo>
                  <a:pt x="0" y="0"/>
                </a:lnTo>
                <a:lnTo>
                  <a:pt x="0" y="9751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dt" idx="7"/>
          </p:nvPr>
        </p:nvSpPr>
        <p:spPr>
          <a:xfrm>
            <a:off x="36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ftr" idx="8"/>
          </p:nvPr>
        </p:nvSpPr>
        <p:spPr>
          <a:xfrm>
            <a:off x="3420000" y="5220000"/>
            <a:ext cx="32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9"/>
          </p:nvPr>
        </p:nvSpPr>
        <p:spPr>
          <a:xfrm>
            <a:off x="738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5435C4-A040-4B9C-96DE-8BCABBA8DE10}" type="slidenum"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title"/>
          </p:nvPr>
        </p:nvSpPr>
        <p:spPr>
          <a:xfrm>
            <a:off x="2880000" y="900000"/>
            <a:ext cx="4319640" cy="107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333333"/>
                </a:solidFill>
                <a:effectLst/>
                <a:uFillTx/>
                <a:latin typeface="DejaVu Sans"/>
              </a:rPr>
              <a:t>Click to edit the title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2880000" y="2160000"/>
            <a:ext cx="4319640" cy="251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100000"/>
              </a:lnSpc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8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Aft>
                <a:spcPts val="422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"/>
          <p:cNvSpPr/>
          <p:nvPr/>
        </p:nvSpPr>
        <p:spPr>
          <a:xfrm>
            <a:off x="0" y="0"/>
            <a:ext cx="1980000" cy="3420000"/>
          </a:xfrm>
          <a:custGeom>
            <a:avLst/>
            <a:gdLst>
              <a:gd name="textAreaLeft" fmla="*/ 0 w 1980000"/>
              <a:gd name="textAreaRight" fmla="*/ 1980360 w 1980000"/>
              <a:gd name="textAreaTop" fmla="*/ 0 h 3420000"/>
              <a:gd name="textAreaBottom" fmla="*/ 3420360 h 3420000"/>
            </a:gdLst>
            <a:ahLst/>
            <a:cxnLst/>
            <a:rect l="textAreaLeft" t="textAreaTop" r="textAreaRight" b="textAreaBottom"/>
            <a:pathLst>
              <a:path w="5501" h="9501">
                <a:moveTo>
                  <a:pt x="0" y="0"/>
                </a:moveTo>
                <a:lnTo>
                  <a:pt x="0" y="8001"/>
                </a:lnTo>
                <a:lnTo>
                  <a:pt x="2500" y="9501"/>
                </a:lnTo>
                <a:lnTo>
                  <a:pt x="5501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6" name=""/>
          <p:cNvSpPr/>
          <p:nvPr/>
        </p:nvSpPr>
        <p:spPr>
          <a:xfrm>
            <a:off x="2340000" y="0"/>
            <a:ext cx="1980000" cy="360000"/>
          </a:xfrm>
          <a:custGeom>
            <a:avLst/>
            <a:gdLst>
              <a:gd name="textAreaLeft" fmla="*/ 0 w 1980000"/>
              <a:gd name="textAreaRight" fmla="*/ 1980360 w 1980000"/>
              <a:gd name="textAreaTop" fmla="*/ 0 h 360000"/>
              <a:gd name="textAreaBottom" fmla="*/ 360360 h 360000"/>
            </a:gdLst>
            <a:ahLst/>
            <a:cxnLst/>
            <a:rect l="textAreaLeft" t="textAreaTop" r="textAreaRight" b="textAreaBottom"/>
            <a:pathLst>
              <a:path w="5501" h="1001">
                <a:moveTo>
                  <a:pt x="500" y="0"/>
                </a:moveTo>
                <a:lnTo>
                  <a:pt x="0" y="1001"/>
                </a:lnTo>
                <a:lnTo>
                  <a:pt x="5501" y="0"/>
                </a:lnTo>
                <a:lnTo>
                  <a:pt x="500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7" name=""/>
          <p:cNvSpPr/>
          <p:nvPr/>
        </p:nvSpPr>
        <p:spPr>
          <a:xfrm>
            <a:off x="6480000" y="0"/>
            <a:ext cx="3600000" cy="2700000"/>
          </a:xfrm>
          <a:custGeom>
            <a:avLst/>
            <a:gdLst>
              <a:gd name="textAreaLeft" fmla="*/ 0 w 3600000"/>
              <a:gd name="textAreaRight" fmla="*/ 3600360 w 3600000"/>
              <a:gd name="textAreaTop" fmla="*/ 0 h 2700000"/>
              <a:gd name="textAreaBottom" fmla="*/ 2700360 h 2700000"/>
            </a:gdLst>
            <a:ahLst/>
            <a:cxnLst/>
            <a:rect l="textAreaLeft" t="textAreaTop" r="textAreaRight" b="textAreaBottom"/>
            <a:pathLst>
              <a:path w="10001" h="7501">
                <a:moveTo>
                  <a:pt x="10001" y="0"/>
                </a:moveTo>
                <a:lnTo>
                  <a:pt x="1000" y="0"/>
                </a:lnTo>
                <a:lnTo>
                  <a:pt x="0" y="500"/>
                </a:lnTo>
                <a:lnTo>
                  <a:pt x="10001" y="7501"/>
                </a:lnTo>
                <a:lnTo>
                  <a:pt x="10001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8100000" y="2340000"/>
            <a:ext cx="1980000" cy="3330000"/>
          </a:xfrm>
          <a:custGeom>
            <a:avLst/>
            <a:gdLst>
              <a:gd name="textAreaLeft" fmla="*/ 0 w 1980000"/>
              <a:gd name="textAreaRight" fmla="*/ 1980360 w 1980000"/>
              <a:gd name="textAreaTop" fmla="*/ 0 h 3330000"/>
              <a:gd name="textAreaBottom" fmla="*/ 3330360 h 3330000"/>
            </a:gdLst>
            <a:ahLst/>
            <a:cxnLst/>
            <a:rect l="textAreaLeft" t="textAreaTop" r="textAreaRight" b="textAreaBottom"/>
            <a:pathLst>
              <a:path w="5501" h="9251">
                <a:moveTo>
                  <a:pt x="5501" y="9251"/>
                </a:moveTo>
                <a:lnTo>
                  <a:pt x="5501" y="2000"/>
                </a:lnTo>
                <a:lnTo>
                  <a:pt x="3001" y="0"/>
                </a:lnTo>
                <a:lnTo>
                  <a:pt x="0" y="9251"/>
                </a:lnTo>
                <a:lnTo>
                  <a:pt x="5501" y="9251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39" name=""/>
          <p:cNvSpPr/>
          <p:nvPr/>
        </p:nvSpPr>
        <p:spPr>
          <a:xfrm>
            <a:off x="5940000" y="5220000"/>
            <a:ext cx="1799640" cy="450000"/>
          </a:xfrm>
          <a:custGeom>
            <a:avLst/>
            <a:gdLst>
              <a:gd name="textAreaLeft" fmla="*/ 0 w 1799640"/>
              <a:gd name="textAreaRight" fmla="*/ 1800000 w 1799640"/>
              <a:gd name="textAreaTop" fmla="*/ 0 h 450000"/>
              <a:gd name="textAreaBottom" fmla="*/ 450360 h 450000"/>
            </a:gdLst>
            <a:ahLst/>
            <a:cxnLst/>
            <a:rect l="textAreaLeft" t="textAreaTop" r="textAreaRight" b="textAreaBottom"/>
            <a:pathLst>
              <a:path w="5000" h="1251">
                <a:moveTo>
                  <a:pt x="4500" y="1251"/>
                </a:moveTo>
                <a:lnTo>
                  <a:pt x="5000" y="0"/>
                </a:lnTo>
                <a:lnTo>
                  <a:pt x="0" y="1251"/>
                </a:lnTo>
                <a:lnTo>
                  <a:pt x="4500" y="1251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0" name=""/>
          <p:cNvSpPr/>
          <p:nvPr/>
        </p:nvSpPr>
        <p:spPr>
          <a:xfrm>
            <a:off x="0" y="3240000"/>
            <a:ext cx="3240000" cy="2430000"/>
          </a:xfrm>
          <a:custGeom>
            <a:avLst/>
            <a:gdLst>
              <a:gd name="textAreaLeft" fmla="*/ 0 w 3240000"/>
              <a:gd name="textAreaRight" fmla="*/ 3240360 w 3240000"/>
              <a:gd name="textAreaTop" fmla="*/ 0 h 2430000"/>
              <a:gd name="textAreaBottom" fmla="*/ 2430360 h 2430000"/>
            </a:gdLst>
            <a:ahLst/>
            <a:cxnLst/>
            <a:rect l="textAreaLeft" t="textAreaTop" r="textAreaRight" b="textAreaBottom"/>
            <a:pathLst>
              <a:path w="9001" h="6751">
                <a:moveTo>
                  <a:pt x="0" y="0"/>
                </a:moveTo>
                <a:lnTo>
                  <a:pt x="0" y="6751"/>
                </a:lnTo>
                <a:lnTo>
                  <a:pt x="9001" y="6751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800000" y="360000"/>
            <a:ext cx="6479640" cy="8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333333"/>
                </a:solidFill>
                <a:effectLst/>
                <a:uFillTx/>
                <a:latin typeface="DejaVu Sans"/>
              </a:rPr>
              <a:t>Click to edit the title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800000" y="1440000"/>
            <a:ext cx="6479640" cy="35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8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Aft>
                <a:spcPts val="425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Fifth Outline Level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Sixth Outline Level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6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Seventh Outline Level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10"/>
          </p:nvPr>
        </p:nvSpPr>
        <p:spPr>
          <a:xfrm>
            <a:off x="36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11"/>
          </p:nvPr>
        </p:nvSpPr>
        <p:spPr>
          <a:xfrm>
            <a:off x="3420000" y="5220000"/>
            <a:ext cx="32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808080"/>
                </a:solidFill>
                <a:effectLst/>
                <a:uFillTx/>
                <a:latin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808080"/>
                </a:solidFill>
                <a:effectLst/>
                <a:uFillTx/>
                <a:latin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12"/>
          </p:nvPr>
        </p:nvSpPr>
        <p:spPr>
          <a:xfrm>
            <a:off x="738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15D5748-BEDF-4925-BC32-B4BB4D959F2A}" type="slidenum"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"/>
          <p:cNvSpPr/>
          <p:nvPr/>
        </p:nvSpPr>
        <p:spPr>
          <a:xfrm>
            <a:off x="0" y="0"/>
            <a:ext cx="1080000" cy="342000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420000"/>
              <a:gd name="textAreaBottom" fmla="*/ 3420360 h 3420000"/>
            </a:gdLst>
            <a:ahLst/>
            <a:cxnLst/>
            <a:rect l="textAreaLeft" t="textAreaTop" r="textAreaRight" b="textAreaBottom"/>
            <a:pathLst>
              <a:path w="3001" h="9501">
                <a:moveTo>
                  <a:pt x="0" y="0"/>
                </a:moveTo>
                <a:lnTo>
                  <a:pt x="0" y="9501"/>
                </a:lnTo>
                <a:lnTo>
                  <a:pt x="3001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7" name=""/>
          <p:cNvSpPr/>
          <p:nvPr/>
        </p:nvSpPr>
        <p:spPr>
          <a:xfrm>
            <a:off x="7740000" y="0"/>
            <a:ext cx="2340000" cy="1620000"/>
          </a:xfrm>
          <a:custGeom>
            <a:avLst/>
            <a:gdLst>
              <a:gd name="textAreaLeft" fmla="*/ 0 w 2340000"/>
              <a:gd name="textAreaRight" fmla="*/ 2340360 w 2340000"/>
              <a:gd name="textAreaTop" fmla="*/ 0 h 1620000"/>
              <a:gd name="textAreaBottom" fmla="*/ 1620360 h 1620000"/>
            </a:gdLst>
            <a:ahLst/>
            <a:cxnLst/>
            <a:rect l="textAreaLeft" t="textAreaTop" r="textAreaRight" b="textAreaBottom"/>
            <a:pathLst>
              <a:path w="6501" h="4501">
                <a:moveTo>
                  <a:pt x="6501" y="0"/>
                </a:moveTo>
                <a:lnTo>
                  <a:pt x="0" y="0"/>
                </a:lnTo>
                <a:lnTo>
                  <a:pt x="6501" y="4501"/>
                </a:lnTo>
                <a:lnTo>
                  <a:pt x="6501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8" name=""/>
          <p:cNvSpPr/>
          <p:nvPr/>
        </p:nvSpPr>
        <p:spPr>
          <a:xfrm>
            <a:off x="9000000" y="2520000"/>
            <a:ext cx="1080000" cy="315000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150000"/>
              <a:gd name="textAreaBottom" fmla="*/ 3150360 h 3150000"/>
            </a:gdLst>
            <a:ahLst/>
            <a:cxnLst/>
            <a:rect l="textAreaLeft" t="textAreaTop" r="textAreaRight" b="textAreaBottom"/>
            <a:pathLst>
              <a:path w="3001" h="8751">
                <a:moveTo>
                  <a:pt x="3001" y="8751"/>
                </a:moveTo>
                <a:lnTo>
                  <a:pt x="3001" y="0"/>
                </a:lnTo>
                <a:lnTo>
                  <a:pt x="0" y="8751"/>
                </a:lnTo>
                <a:lnTo>
                  <a:pt x="3001" y="8751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49" name=""/>
          <p:cNvSpPr/>
          <p:nvPr/>
        </p:nvSpPr>
        <p:spPr>
          <a:xfrm>
            <a:off x="0" y="4320000"/>
            <a:ext cx="1980000" cy="1350000"/>
          </a:xfrm>
          <a:custGeom>
            <a:avLst/>
            <a:gdLst>
              <a:gd name="textAreaLeft" fmla="*/ 0 w 1980000"/>
              <a:gd name="textAreaRight" fmla="*/ 1980360 w 1980000"/>
              <a:gd name="textAreaTop" fmla="*/ 0 h 1350000"/>
              <a:gd name="textAreaBottom" fmla="*/ 1350360 h 1350000"/>
            </a:gdLst>
            <a:ahLst/>
            <a:cxnLst/>
            <a:rect l="textAreaLeft" t="textAreaTop" r="textAreaRight" b="textAreaBottom"/>
            <a:pathLst>
              <a:path w="5501" h="3751">
                <a:moveTo>
                  <a:pt x="0" y="0"/>
                </a:moveTo>
                <a:lnTo>
                  <a:pt x="0" y="3751"/>
                </a:lnTo>
                <a:lnTo>
                  <a:pt x="5501" y="3751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1" lang="en-US" sz="1400" strike="noStrike" u="none">
              <a:solidFill>
                <a:srgbClr val="dddddd"/>
              </a:solidFill>
              <a:effectLst/>
              <a:uFillTx/>
              <a:latin typeface="DejaVu Sans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dt" idx="13"/>
          </p:nvPr>
        </p:nvSpPr>
        <p:spPr>
          <a:xfrm>
            <a:off x="36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14"/>
          </p:nvPr>
        </p:nvSpPr>
        <p:spPr>
          <a:xfrm>
            <a:off x="3420000" y="5220000"/>
            <a:ext cx="32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808080"/>
                </a:solidFill>
                <a:effectLst/>
                <a:uFillTx/>
                <a:latin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808080"/>
                </a:solidFill>
                <a:effectLst/>
                <a:uFillTx/>
                <a:latin typeface="DejaVu Sans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15"/>
          </p:nvPr>
        </p:nvSpPr>
        <p:spPr>
          <a:xfrm>
            <a:off x="7380000" y="5220000"/>
            <a:ext cx="2339640" cy="21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C0FA9E5-162D-4008-A7CB-32E3D0E3D5D3}" type="slidenum">
              <a:rPr b="0" lang="en-US" sz="1400" strike="noStrike" u="none">
                <a:solidFill>
                  <a:srgbClr val="dddddd"/>
                </a:solidFill>
                <a:effectLst/>
                <a:uFillTx/>
                <a:latin typeface="DejaVu Sans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39640" cy="8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333333"/>
                </a:solidFill>
                <a:effectLst/>
                <a:uFillTx/>
                <a:latin typeface="DejaVu Sans"/>
              </a:rPr>
              <a:t>Click to edit the title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720000" y="1440000"/>
            <a:ext cx="8639640" cy="35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Click to edit the outline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50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Second Outline Level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Third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Aft>
                <a:spcPts val="425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3745440" y="1910880"/>
            <a:ext cx="2561400" cy="185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hi-IN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پشت بازو سیم‌کش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title"/>
          </p:nvPr>
        </p:nvSpPr>
        <p:spPr>
          <a:xfrm>
            <a:off x="504000" y="225360"/>
            <a:ext cx="4039200" cy="94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hi-IN" sz="3200" strike="noStrike" u="none">
                <a:solidFill>
                  <a:srgbClr val="ffffff"/>
                </a:solidFill>
                <a:effectLst/>
                <a:uFillTx/>
                <a:latin typeface="DejaVu Sans"/>
              </a:rPr>
              <a:t>حرکات در کار با وزنه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448000" y="539640"/>
            <a:ext cx="4319640" cy="108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hi-IN" sz="3200" strike="noStrike" u="none">
                <a:solidFill>
                  <a:srgbClr val="333333"/>
                </a:solidFill>
                <a:effectLst/>
                <a:uFillTx/>
                <a:latin typeface="DejaVu Sans"/>
              </a:rPr>
              <a:t>کار با وزنه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2664000" y="1584000"/>
            <a:ext cx="4319640" cy="701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 anchorCtr="1">
            <a:norm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hi-IN" sz="22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پشت بازو سیم‌کش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3583440" y="2242080"/>
            <a:ext cx="2817000" cy="2329560"/>
          </a:xfrm>
          <a:prstGeom prst="rect">
            <a:avLst/>
          </a:prstGeom>
          <a:noFill/>
          <a:ln w="1800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6EBCEA-30DB-431F-ADD2-67733C40412E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2516760" y="423360"/>
            <a:ext cx="4569480" cy="4605480"/>
          </a:xfrm>
          <a:prstGeom prst="rect">
            <a:avLst/>
          </a:prstGeom>
          <a:noFill/>
          <a:ln w="1800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E14E46-2462-4A11-BEF1-90D96ACCE545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1011600" y="721800"/>
            <a:ext cx="3400920" cy="3829320"/>
          </a:xfrm>
          <a:prstGeom prst="rect">
            <a:avLst/>
          </a:prstGeom>
          <a:noFill/>
          <a:ln w="18000">
            <a:noFill/>
          </a:ln>
        </p:spPr>
      </p:pic>
      <p:pic>
        <p:nvPicPr>
          <p:cNvPr id="62" name="" descr=""/>
          <p:cNvPicPr/>
          <p:nvPr/>
        </p:nvPicPr>
        <p:blipFill>
          <a:blip r:embed="rId2"/>
          <a:stretch/>
        </p:blipFill>
        <p:spPr>
          <a:xfrm rot="1800">
            <a:off x="4463640" y="913320"/>
            <a:ext cx="4413960" cy="3310560"/>
          </a:xfrm>
          <a:prstGeom prst="rect">
            <a:avLst/>
          </a:prstGeom>
          <a:noFill/>
          <a:ln w="1800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12439B5-9CEB-4799-A6D6-A0933C03957B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3069000" y="145440"/>
            <a:ext cx="3520080" cy="5280840"/>
          </a:xfrm>
          <a:prstGeom prst="rect">
            <a:avLst/>
          </a:prstGeom>
          <a:noFill/>
          <a:ln w="1800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729B0FF-9791-43DC-A642-BD9629969F82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/>
          <p:nvPr/>
        </p:nvSpPr>
        <p:spPr>
          <a:xfrm>
            <a:off x="1132200" y="520200"/>
            <a:ext cx="7314840" cy="18655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hi-IN" sz="22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پشت بازو سیم‌کش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(</a:t>
            </a: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سر باز، سر متحرک و سر ثابت</a:t>
            </a:r>
            <a:r>
              <a:rPr b="1" lang="en-US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حرکات پشت بازو سیم‌کش از مؤثرترین تمرین‌های بدنسازی برای تقویت و فرم‌دهی عضله سه‌سر بازویی هستند. این حرکات به دلیل کنترل بالا، ایمنی مناسب و امکان استفاده برای تمام سطوح تمرینی، جایگاه ویژه‌ای در برنامه‌های بدنسازی دارند. پشت بازو سیم‌کش در انواع مختلفی مانند سر باز (ایستاده)، سر متحرک (از بالای سر) و سر ثابت اجرا می‌شود که هرکدام بخش خاصی از عضله را بیشتر درگیر می‌کنند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504000" y="2226600"/>
            <a:ext cx="8639640" cy="29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 anchorCtr="1">
            <a:normAutofit fontScale="85000" lnSpcReduction="9999"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پشت بازو سیم‌کش  ایستاده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در این حرکت، قرقره دستگاه در بالاترین نقطه قرار دارد و ورزشکار روبه‌روی دستگاه می‌ایستد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مراحل انجام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: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روبه‌روی دستگاه بایستید و میله صاف، زاویه‌دار یا طناب را با فاصله‌ای به اندازه عرض شانه در دست بگیرید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آرنج‌ها را کاملاً نزدیک بدن و ثابت نگه دارید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با تمرکز بر عضله پشت بازو، دست‌ها را به سمت پایین فشار دهید تا بازوها کاملاً صاف شوند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سپس به‌آرامی و با کنترل به حالت اولیه بازگردید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این حرکت هر سه سر عضله پشت بازو را فعال می‌کند و به دلیل دامنه حرکتی کنترل‌شده، برای شروع تمرین بسیار مناسب است</a:t>
            </a:r>
            <a:r>
              <a:rPr b="0" lang="en-US" sz="1100" strike="noStrike" u="none">
                <a:solidFill>
                  <a:srgbClr val="666666"/>
                </a:solidFill>
                <a:effectLst/>
                <a:uFillTx/>
                <a:latin typeface="DejaVu Sans"/>
              </a:rPr>
              <a:t>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417A141-C4A1-47D8-A842-9B84777D9ABC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>
            <a:off x="1809000" y="1145520"/>
            <a:ext cx="6429600" cy="29649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پشت بازو سیم‌کش سر متحرک (از بالای سر)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در این نوع، قرقره نیز در بالاترین نقطه قرار دارد اما ورزشکار پشت به دستگاه می‌ایستد و معمولاً از طناب استفاده می‌کند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hi-IN" sz="12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مراحل انجام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طناب را گرفته و یک پا را کمی جلوتر قرار دهید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بالاتنه را اندکی خم کرده و دست‌ها را در کنار گوش‌ها نگه دارید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طناب را از بالای سر به سمت جلو و پایین بکشید تا آرنج‌ها کاملاً باز شوند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در انتهای حرکت یک مکث کوتاه داشته باشید و سپس با کنترل به وضعیت اولیه برگردید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این فرم تمرکز بیشتری روی سر بلند عضله سه‌سر بازویی دارد و باعث کشش عمقی و افزایش حجم پشت بازو می‌شود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E2D48E0-DCB8-445C-BA33-C134B5692441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"/>
          <p:cNvSpPr/>
          <p:nvPr/>
        </p:nvSpPr>
        <p:spPr>
          <a:xfrm>
            <a:off x="603000" y="136440"/>
            <a:ext cx="7284240" cy="19591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پشت بازو سیم‌کش سر ثابت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در این حالت، بدن روبه‌روی دستگاه قرار دارد و قرقره در بالاترین نقطه ثابت می‌شود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آرنج‌ها در کنار بدن و تقریباً بدون حرکت باقی می‌مانند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تنها ساعد حرکت کرده و باز و بسته می‌شود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این نوع اجرای حرکت تمرکز اصلی را روی سر جانبی (خارجی) و سر میانی عضله پشت بازو قرار می‌دهد و با وجود دامنه حرکتی محدود، انقباض عضلانی قوی ایجاد می‌کند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68" name=""/>
          <p:cNvSpPr/>
          <p:nvPr/>
        </p:nvSpPr>
        <p:spPr>
          <a:xfrm>
            <a:off x="1971000" y="1960200"/>
            <a:ext cx="6944400" cy="32000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عضلات درگیر در پشت بازو سیم‌کش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ct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(Triceps Brachii)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حرکت پشت بازو سیم‌کش به‌طور مستقیم عضله سه‌سر بازویی  را هدف قرار می‌دهد. این عضله از سه بخش تشکیل شده است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ct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(Long Head)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سر بلند  در پشت بازو قرار دارد و به استخوان کتف متصل است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ct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(Lateral Head):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سر جانبی  در بخش بیرونی بازو قرار دارد و نقش مهمی در پهنای پشت بازو دارد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ct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(Medial Head):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سر میانی  زیر سر جانبی قرار گرفته و در قدرت کلی بازو نقش اساسی دارد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میزان درگیری هر سر عضله بسته به نوع حرکت، زاویه بازو و نوع دستگیره متفاوت است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A32D77A-8408-41C1-974B-4B8B30B57005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"/>
          <p:cNvSpPr/>
          <p:nvPr/>
        </p:nvSpPr>
        <p:spPr>
          <a:xfrm>
            <a:off x="4125600" y="51480"/>
            <a:ext cx="3965400" cy="22827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نکات کلیدی اجرای صحیح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از تاب دادن بدن و کمک گرفتن از کمر خودداری کنید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آرنج‌ها را در تمام طول حرکت ثابت نگه دارید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حرکت را با تمرکز روی انقباض عضله پشت بازو انجام دهید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بخش منفی حرکت (بازگشت به بالا) را آهسته و کنترل‌شده انجام دهید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از قفل کردن کامل آرنج در انتهای حرکت بپرهیزید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70" name=""/>
          <p:cNvSpPr/>
          <p:nvPr/>
        </p:nvSpPr>
        <p:spPr>
          <a:xfrm>
            <a:off x="1202040" y="51480"/>
            <a:ext cx="2840400" cy="20055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اشتباهات رایج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استفاده از وزنه بیش از حد سنگین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باز شدن آرنج‌ها به طرفین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اجرای سریع و بدون کنترل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درگیر کردن بیش از حد شانه‌ها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خم شدن زیاد به جلو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71" name=""/>
          <p:cNvSpPr/>
          <p:nvPr/>
        </p:nvSpPr>
        <p:spPr>
          <a:xfrm>
            <a:off x="6449400" y="2347920"/>
            <a:ext cx="2867760" cy="17053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تعداد ست و تکرار پیشنهادی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مبتدی: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3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ست ×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12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تا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15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تکرار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متوسط: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3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تا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4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ست ×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10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تا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12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تکرار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حرفه‌ای: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4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ست ×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8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تا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10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تکرار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⏱ </a:t>
            </a: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استراحت بین ست‌ها: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45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تا 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60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 ثانیه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72" name=""/>
          <p:cNvSpPr/>
          <p:nvPr/>
        </p:nvSpPr>
        <p:spPr>
          <a:xfrm>
            <a:off x="520560" y="2383920"/>
            <a:ext cx="2634480" cy="159732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تأثیر نوع دستگیره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میله صاف: تأکید بیشتر بر سر جانبی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میله :       کاهش فشار روی مچ‌ها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طناب: دامنه حرکتی بیشتر و تفکیک عضلانی بهتر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تک‌دست: اصلاح عدم تعادل بین بازوها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73" name=""/>
          <p:cNvSpPr/>
          <p:nvPr/>
        </p:nvSpPr>
        <p:spPr>
          <a:xfrm>
            <a:off x="2359440" y="3223800"/>
            <a:ext cx="347040" cy="2282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EZ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3598200" y="3382200"/>
            <a:ext cx="2669040" cy="15872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1" lang="hi-IN" sz="16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نکات ایمنی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پیش از تمرین مفصل آرنج را به‌خوبی گرم کنید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در صورت احساس درد، وزنه را کاهش دهید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فرم صحیح را همیشه بر وزنه سنگین ترجیح دهید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  <a:p>
            <a:pPr algn="r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</a:pPr>
            <a:r>
              <a:rPr b="0" lang="hi-IN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دامنه حرکتی را متناسب با توان مفصل اجرا کنید</a:t>
            </a:r>
            <a:r>
              <a:rPr b="0" lang="en-US" sz="1000" strike="noStrike" u="none">
                <a:solidFill>
                  <a:srgbClr val="000000"/>
                </a:solidFill>
                <a:effectLst/>
                <a:uFillTx/>
                <a:latin typeface="DejaVu Sans"/>
              </a:rPr>
              <a:t>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  <a:ea typeface="Noto Sans CJK SC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E91F1BC-59F8-490A-8708-211B9333D31D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Application>LibreOffice/25.8.2.2$Linux_X86_64 LibreOffice_project/580$Build-2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2026-01-05T21:09:24Z</dcterms:created>
  <dc:creator/>
  <dc:description>This work is licensed under a Creative Commons-0 licence.
It makes use of the works of Zirk.</dc:description>
  <dc:language>en-US</dc:language>
  <cp:lastModifiedBy/>
  <dcterms:modified xsi:type="dcterms:W3CDTF">2026-01-30T17:58:37Z</dcterms:modified>
  <cp:revision>9</cp:revision>
  <dc:subject/>
  <dc:title>Focus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