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embeddedFontLst>
    <p:embeddedFont>
      <p:font typeface="B Nazanin" panose="020B0604020202020204" charset="-78"/>
      <p:regular r:id="rId12"/>
      <p:bold r:id="rId13"/>
    </p:embeddedFont>
    <p:embeddedFont>
      <p:font typeface="B Titr" panose="020B0604020202020204" charset="-78"/>
      <p:bold r:id="rId14"/>
    </p:embeddedFont>
    <p:embeddedFont>
      <p:font typeface="Segoe UI Emoji" panose="020B0502040204020203" pitchFamily="34" charset="0"/>
      <p:regular r:id="rId15"/>
    </p:embeddedFont>
  </p:embeddedFontLst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DC39258F-7610-4BD8-8BA4-17829A06C5EA}" type="datetimeFigureOut">
              <a:rPr lang="fa-IR" smtClean="0"/>
              <a:t>19/08/1447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103B53B-85BE-4316-8B58-79052CCBFD9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2973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317587" y="2436286"/>
            <a:ext cx="6022144" cy="953037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30000"/>
              </a:lnSpc>
              <a:spcAft>
                <a:spcPts val="600"/>
              </a:spcAft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30000"/>
              </a:lnSpc>
              <a:spcAft>
                <a:spcPts val="600"/>
              </a:spcAft>
              <a:defRPr sz="2200"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توضیح کوتاه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17587" y="984144"/>
            <a:ext cx="6022144" cy="1310475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20000"/>
              </a:lnSpc>
              <a:buNone/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  <a:cs typeface="B Titr" panose="00000700000000000000" pitchFamily="2" charset="-78"/>
              </a:defRPr>
            </a:lvl1pPr>
            <a:lvl2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عنوان پاورپوینت</a:t>
            </a:r>
          </a:p>
        </p:txBody>
      </p:sp>
    </p:spTree>
    <p:extLst>
      <p:ext uri="{BB962C8B-B14F-4D97-AF65-F5344CB8AC3E}">
        <p14:creationId xmlns:p14="http://schemas.microsoft.com/office/powerpoint/2010/main" val="59227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610600" y="6279109"/>
            <a:ext cx="2743200" cy="365125"/>
          </a:xfrm>
        </p:spPr>
        <p:txBody>
          <a:bodyPr/>
          <a:lstStyle/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291955"/>
            <a:ext cx="4114800" cy="365125"/>
          </a:xfrm>
        </p:spPr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" y="6291954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314C514-D3F1-4F9D-9DB7-75FD151C7170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42867"/>
            <a:ext cx="10515600" cy="4261753"/>
          </a:xfrm>
          <a:prstGeom prst="rect">
            <a:avLst/>
          </a:prstGeom>
        </p:spPr>
        <p:txBody>
          <a:bodyPr/>
          <a:lstStyle>
            <a:lvl1pPr algn="just" rtl="1">
              <a:lnSpc>
                <a:spcPct val="130000"/>
              </a:lnSpc>
              <a:spcAft>
                <a:spcPts val="600"/>
              </a:spcAft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30000"/>
              </a:lnSpc>
              <a:spcAft>
                <a:spcPts val="600"/>
              </a:spcAft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</a:t>
            </a:r>
          </a:p>
          <a:p>
            <a:pPr lvl="2"/>
            <a:r>
              <a:rPr lang="fa-IR" dirty="0"/>
              <a:t>زیر متن</a:t>
            </a:r>
          </a:p>
          <a:p>
            <a:pPr lvl="3"/>
            <a:r>
              <a:rPr lang="fa-IR" dirty="0"/>
              <a:t>زیر متن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92369" y="168813"/>
            <a:ext cx="9313985" cy="944023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20000"/>
              </a:lnSpc>
              <a:buNone/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cs typeface="B Titr" panose="00000700000000000000" pitchFamily="2" charset="-78"/>
              </a:defRPr>
            </a:lvl1pPr>
            <a:lvl2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عنوان را بنویسید</a:t>
            </a:r>
          </a:p>
        </p:txBody>
      </p:sp>
    </p:spTree>
    <p:extLst>
      <p:ext uri="{BB962C8B-B14F-4D97-AF65-F5344CB8AC3E}">
        <p14:creationId xmlns:p14="http://schemas.microsoft.com/office/powerpoint/2010/main" val="2797170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50016" y="1791351"/>
            <a:ext cx="9022724" cy="4261753"/>
          </a:xfrm>
          <a:prstGeom prst="rect">
            <a:avLst/>
          </a:prstGeom>
        </p:spPr>
        <p:txBody>
          <a:bodyPr/>
          <a:lstStyle>
            <a:lvl1pPr algn="just" rtl="1">
              <a:lnSpc>
                <a:spcPct val="130000"/>
              </a:lnSpc>
              <a:spcAft>
                <a:spcPts val="600"/>
              </a:spcAft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30000"/>
              </a:lnSpc>
              <a:spcAft>
                <a:spcPts val="600"/>
              </a:spcAft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</a:t>
            </a:r>
          </a:p>
          <a:p>
            <a:pPr lvl="2"/>
            <a:r>
              <a:rPr lang="fa-IR" dirty="0"/>
              <a:t>زیر متن</a:t>
            </a:r>
          </a:p>
          <a:p>
            <a:pPr lvl="3"/>
            <a:r>
              <a:rPr lang="fa-IR" dirty="0"/>
              <a:t>زیر متن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550016" y="595598"/>
            <a:ext cx="9022724" cy="944023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20000"/>
              </a:lnSpc>
              <a:buNone/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cs typeface="B Titr" panose="00000700000000000000" pitchFamily="2" charset="-78"/>
              </a:defRPr>
            </a:lvl1pPr>
            <a:lvl2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عنوان را بنویسید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8829540" y="6304834"/>
            <a:ext cx="2743200" cy="365125"/>
          </a:xfrm>
        </p:spPr>
        <p:txBody>
          <a:bodyPr/>
          <a:lstStyle/>
          <a:p>
            <a:endParaRPr lang="fa-IR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15377" y="6317679"/>
            <a:ext cx="3092002" cy="365125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550016" y="6317679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314C514-D3F1-4F9D-9DB7-75FD151C7170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6045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4C514-D3F1-4F9D-9DB7-75FD151C717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599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a-IR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بالا سینه </a:t>
            </a:r>
            <a:endParaRPr lang="en-US" sz="2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4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a-IR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بالا سینه </a:t>
            </a:r>
            <a:endParaRPr lang="en-US" sz="16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t>2</a:t>
            </a:fld>
            <a:endParaRPr lang="fa-IR"/>
          </a:p>
        </p:txBody>
      </p:sp>
      <p:pic>
        <p:nvPicPr>
          <p:cNvPr id="7" name="تصویر 3">
            <a:extLst>
              <a:ext uri="{FF2B5EF4-FFF2-40B4-BE49-F238E27FC236}">
                <a16:creationId xmlns:a16="http://schemas.microsoft.com/office/drawing/2014/main" id="{40C0A19B-25FD-7FFA-6CA7-B07B449CE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0" y="1310512"/>
            <a:ext cx="4548315" cy="2798415"/>
          </a:xfrm>
          <a:prstGeom prst="rect">
            <a:avLst/>
          </a:prstGeom>
        </p:spPr>
      </p:pic>
      <p:pic>
        <p:nvPicPr>
          <p:cNvPr id="8" name="تصویر 2">
            <a:extLst>
              <a:ext uri="{FF2B5EF4-FFF2-40B4-BE49-F238E27FC236}">
                <a16:creationId xmlns:a16="http://schemas.microsoft.com/office/drawing/2014/main" id="{F4D56781-CAB9-BC83-03F0-3D9FDA01F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88" y="1234312"/>
            <a:ext cx="4371149" cy="2798415"/>
          </a:xfrm>
          <a:prstGeom prst="rect">
            <a:avLst/>
          </a:prstGeom>
        </p:spPr>
      </p:pic>
      <p:pic>
        <p:nvPicPr>
          <p:cNvPr id="9" name="تصویر 4">
            <a:extLst>
              <a:ext uri="{FF2B5EF4-FFF2-40B4-BE49-F238E27FC236}">
                <a16:creationId xmlns:a16="http://schemas.microsoft.com/office/drawing/2014/main" id="{20ABB483-AC37-5D74-7AC6-98D90931D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695" y="3912555"/>
            <a:ext cx="4270121" cy="270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1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728683" y="1016829"/>
            <a:ext cx="8803414" cy="4132864"/>
          </a:xfrm>
        </p:spPr>
        <p:txBody>
          <a:bodyPr/>
          <a:lstStyle/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حرکت بالا سینه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Incline Press</a:t>
            </a: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یکی از پایه‌ای‌ترین تمرین‌ها برای ساخت عضلات سینه‌ی بالایی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Upper Chest</a:t>
            </a: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و فرم‌دادن به قسمت بالای بدن است.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800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تعریف </a:t>
            </a:r>
            <a:endParaRPr lang="en-US" b="1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حرکت بالا سینه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Incline Bench Press</a:t>
            </a: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نوعی پرس سینه است که روی نیمکت شیب‌دار (با زاویه حدود ۳۰ تا ۴۵ درجه) انجام می‌شود</a:t>
            </a:r>
            <a:r>
              <a:rPr lang="fa-IR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۱.</a:t>
            </a:r>
            <a:r>
              <a:rPr lang="en-US" b="1" kern="100" dirty="0">
                <a:latin typeface="Segoe UI Emoj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  <a:sym typeface="Segoe UI Emoji" panose="020B0502040204020203" pitchFamily="34" charset="0"/>
              </a:rPr>
              <a:t>🎯</a:t>
            </a:r>
            <a:r>
              <a:rPr lang="fa-IR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هدف اصلی: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تقویت بخش بالایی عضله‌ی سینه‌ای بزرگ (</a:t>
            </a:r>
            <a:r>
              <a:rPr lang="en-US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Pectoralis Major – Clavicular Head</a:t>
            </a:r>
            <a:r>
              <a:rPr lang="fa-IR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1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همچنین عضلات کمکی مثل جلوی سرشانه و سه‌سر بازو (</a:t>
            </a:r>
            <a:r>
              <a:rPr lang="en-US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Triceps</a:t>
            </a:r>
            <a:r>
              <a:rPr lang="fa-IR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هم درگیر می‌شن</a:t>
            </a:r>
            <a:r>
              <a:rPr lang="fa-IR" sz="2000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67525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B3185-758A-0F42-344A-7056893ED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0016" y="241912"/>
            <a:ext cx="9022724" cy="944023"/>
          </a:xfrm>
        </p:spPr>
        <p:txBody>
          <a:bodyPr/>
          <a:lstStyle/>
          <a:p>
            <a:pPr algn="ctr"/>
            <a:r>
              <a:rPr lang="fa-IR" altLang="en-US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۲. انواع حرکت بالا سینه</a:t>
            </a:r>
            <a:endParaRPr lang="en-US" altLang="en-US" sz="1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FBA11-4654-EBE2-1BB3-D46A6262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4</a:t>
            </a:fld>
            <a:endParaRPr lang="fa-IR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DE4D2C-1D04-E835-F9DF-A26AFC25C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911098"/>
              </p:ext>
            </p:extLst>
          </p:nvPr>
        </p:nvGraphicFramePr>
        <p:xfrm>
          <a:off x="2139350" y="1316736"/>
          <a:ext cx="9974436" cy="459028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324443">
                  <a:extLst>
                    <a:ext uri="{9D8B030D-6E8A-4147-A177-3AD203B41FA5}">
                      <a16:colId xmlns:a16="http://schemas.microsoft.com/office/drawing/2014/main" val="2190372905"/>
                    </a:ext>
                  </a:extLst>
                </a:gridCol>
                <a:gridCol w="3324443">
                  <a:extLst>
                    <a:ext uri="{9D8B030D-6E8A-4147-A177-3AD203B41FA5}">
                      <a16:colId xmlns:a16="http://schemas.microsoft.com/office/drawing/2014/main" val="3526630577"/>
                    </a:ext>
                  </a:extLst>
                </a:gridCol>
                <a:gridCol w="3325550">
                  <a:extLst>
                    <a:ext uri="{9D8B030D-6E8A-4147-A177-3AD203B41FA5}">
                      <a16:colId xmlns:a16="http://schemas.microsoft.com/office/drawing/2014/main" val="3170331752"/>
                    </a:ext>
                  </a:extLst>
                </a:gridCol>
              </a:tblGrid>
              <a:tr h="48291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800" kern="100" dirty="0">
                          <a:effectLst/>
                        </a:rPr>
                        <a:t>ویژگی‌ها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800" kern="100" dirty="0">
                          <a:effectLst/>
                        </a:rPr>
                        <a:t>ابزار لازم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800" kern="100">
                          <a:effectLst/>
                        </a:rPr>
                        <a:t>نوع حرکت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91345645"/>
                  </a:ext>
                </a:extLst>
              </a:tr>
              <a:tr h="110583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 dirty="0">
                          <a:effectLst/>
                        </a:rPr>
                        <a:t>مناسب برای افزایش حجم و قدرت؛ کنترل کمتر بر هر سمت بدن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هالتر و نیمکت شیب‌دار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بالا سینه با هالتر (</a:t>
                      </a:r>
                      <a:r>
                        <a:rPr lang="en-US" sz="2000" kern="100">
                          <a:effectLst/>
                        </a:rPr>
                        <a:t>Incline Barbell Bench Press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3383094"/>
                  </a:ext>
                </a:extLst>
              </a:tr>
              <a:tr h="95295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درگیری بیشتر فیبرهای عضلانی و تعادل بهتر؛ دامنه حرکتی بیشتر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دو دمبل و نیمکت شیب‌دار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بالا سینه با دمبل (</a:t>
                      </a:r>
                      <a:r>
                        <a:rPr lang="en-US" sz="2000" kern="100">
                          <a:effectLst/>
                        </a:rPr>
                        <a:t>Incline Dumbbell Press</a:t>
                      </a:r>
                      <a:r>
                        <a:rPr lang="fa-IR" sz="2000" kern="100">
                          <a:effectLst/>
                        </a:rPr>
                        <a:t>)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2327565"/>
                  </a:ext>
                </a:extLst>
              </a:tr>
              <a:tr h="9809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ایمنی و ثبات بیشتر برای افراد تازه‌کار یا تمرکز بر فرم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دستگاه اسمیت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بالا سینه با دستگاه اسمیت (</a:t>
                      </a:r>
                      <a:r>
                        <a:rPr lang="en-US" sz="2000" kern="100">
                          <a:effectLst/>
                        </a:rPr>
                        <a:t>Smith Machine</a:t>
                      </a:r>
                      <a:r>
                        <a:rPr lang="fa-IR" sz="2000" kern="100">
                          <a:effectLst/>
                        </a:rPr>
                        <a:t>)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0604640"/>
                  </a:ext>
                </a:extLst>
              </a:tr>
              <a:tr h="106761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تأکید بر انقباض عضلانی و فرم‌دهی نهایی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>
                          <a:effectLst/>
                        </a:rPr>
                        <a:t>کابل کراس یا پک‌دک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2000" kern="100" dirty="0">
                          <a:effectLst/>
                        </a:rPr>
                        <a:t>بالا سینه با کابل یا دستگاه </a:t>
                      </a:r>
                      <a:r>
                        <a:rPr lang="en-US" sz="2000" kern="100" dirty="0">
                          <a:effectLst/>
                        </a:rPr>
                        <a:t>Peck-Deck</a:t>
                      </a:r>
                      <a:r>
                        <a:rPr lang="fa-IR" sz="2000" kern="100" dirty="0">
                          <a:effectLst/>
                        </a:rPr>
                        <a:t> شیب‌دار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4568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93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B2657B-64EA-BAA0-05A5-B8AC728962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0016" y="851072"/>
            <a:ext cx="9022724" cy="4261753"/>
          </a:xfrm>
        </p:spPr>
        <p:txBody>
          <a:bodyPr/>
          <a:lstStyle/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kern="100" dirty="0">
                <a:latin typeface="Segoe UI Emoj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  <a:sym typeface="Segoe UI Emoji" panose="020B0502040204020203" pitchFamily="34" charset="0"/>
              </a:rPr>
              <a:t>🧩</a:t>
            </a:r>
            <a:r>
              <a:rPr lang="fa-IR" sz="3200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۳. عضلات درگیر در حرکت بالا سینه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🔸 سینه‌ی بالایی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Clavicular part of Pectoralis Major</a:t>
            </a: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– عضله اصلی هدف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🔸 جلوی دلتوئید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Anterior Deltoid</a:t>
            </a: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– به‌عنوان عضله‌ی کمکی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🔸 سه‌سر بازویی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Triceps Brachii</a:t>
            </a: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– در مرحله فشار به بالا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🔸 عضلات تثبیت‌کننده (</a:t>
            </a:r>
            <a:r>
              <a:rPr lang="en-US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Core, Serratus anterior</a:t>
            </a:r>
            <a:r>
              <a:rPr lang="fa-IR" b="1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F87EA-B584-8943-4722-F0788F25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713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D9965-F1FF-278A-3CD2-83357CB5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6</a:t>
            </a:fld>
            <a:endParaRPr lang="fa-I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A5A4D-9AD1-6136-0A1F-1889AE2DFA06}"/>
              </a:ext>
            </a:extLst>
          </p:cNvPr>
          <p:cNvSpPr txBox="1"/>
          <p:nvPr/>
        </p:nvSpPr>
        <p:spPr>
          <a:xfrm>
            <a:off x="2311878" y="241080"/>
            <a:ext cx="9411418" cy="6555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۴. نحوه‌ی اجرای صحیح (با هالتر)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زاویه‌ی نیمکت</a:t>
            </a:r>
            <a:r>
              <a:rPr lang="fa-IR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حدود ۳۰ تا ۴۵ درجه تنظیم شود (زاویه بیشتر به شانه فشار می‌آورد).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وضعیت بدن: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شانه‌ها عقب و پایین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سر و کمر روی نیمکت ثابت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پاها محکم روی زمین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گرفتن هالتر</a:t>
            </a:r>
            <a:r>
              <a:rPr lang="fa-IR" sz="1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فاصله دست‌ها کمی بیشتر از عرض شانه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هالتر بالای سینه‌ی بالایی (زیر استخوان ترقوه) پایین آورده شود، نه وسط سینه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مرحله پایین رفتن: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نفس را بگیر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هالتر به‌آرامی پایین بیاور تا در ارتفاع بالای سینه قرار گیرد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0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مرحله بالا رفتن: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نفس را بیرون بده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2880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تا بازوها تقریباً صاف شوند (قفل نکن کامل)</a:t>
            </a:r>
            <a:endParaRPr lang="en-US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7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4896C-8BBD-81A8-F2F7-44C8F2C56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7</a:t>
            </a:fld>
            <a:endParaRPr lang="fa-I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D0E78-6D47-1958-87E3-7E390AA6D6ED}"/>
              </a:ext>
            </a:extLst>
          </p:cNvPr>
          <p:cNvSpPr txBox="1"/>
          <p:nvPr/>
        </p:nvSpPr>
        <p:spPr>
          <a:xfrm>
            <a:off x="2415396" y="327412"/>
            <a:ext cx="9463178" cy="2524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۵. اشتباهات رایج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زاویه بیش از حد زیاد (بیش از 50 درجه) → فشار زیاد به شانه و کاهش درگیری سینه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بردن هالتر تا پایین گردن یا چانه → افزایش احتمال آسیب دیدگی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جمع‌کردن آرنج‌ها زیاد یا خیلی باز کردن‌شان → خارج شدن از فرم عضله هدف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کمر بیش از حد قوس‌دار → کاهش ایمنی و فورس انتقالی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93CDE-7C1F-3B87-D5D7-2B05FFD6CB3E}"/>
              </a:ext>
            </a:extLst>
          </p:cNvPr>
          <p:cNvSpPr txBox="1"/>
          <p:nvPr/>
        </p:nvSpPr>
        <p:spPr>
          <a:xfrm>
            <a:off x="2260118" y="3076234"/>
            <a:ext cx="9756477" cy="3022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fa-IR" sz="2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نکات کلیدی و فنی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همیشه قبل از ست اصلی، ست گرم‌کردن انجام بده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تمرکز ذهنی–عضلانی (</a:t>
            </a:r>
            <a:r>
              <a:rPr lang="en-US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Mind–Muscle Connection</a:t>
            </a: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برای سینه بالا رو حفظ کن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هالتر رو در خط بالا سینه حرکت بده، نه عمود بر بدن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اگر تازه‌کاری، از دمبل یا اسمیت شروع کن تا فرم رو یاد بگیری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در برنامه حجمی، حرکت بالا سینه رو در ابتدای تمرین سینه بذار (وقتی انرژی داری)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438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1610D-7A27-2DA2-6947-1FD1DA61B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8</a:t>
            </a:fld>
            <a:endParaRPr lang="fa-I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29E825-B0BD-806D-C29D-79BFC71C7D75}"/>
              </a:ext>
            </a:extLst>
          </p:cNvPr>
          <p:cNvSpPr txBox="1"/>
          <p:nvPr/>
        </p:nvSpPr>
        <p:spPr>
          <a:xfrm>
            <a:off x="2613805" y="384481"/>
            <a:ext cx="8850702" cy="2524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۷. مزایای تمرین منظم بالا سینه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بهبود فرم سینه و تقارن بالاتنه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افزایش قدرت در حرکات فشاری (</a:t>
            </a:r>
            <a:r>
              <a:rPr lang="en-US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Push movements</a:t>
            </a: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زیبایی و حجم در ناحیه سینه فوقانی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کمک به اصلاح فرم افتاده یا نامتقارن سینه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D8238A-EDD8-FC46-5669-0BD76E05C58F}"/>
              </a:ext>
            </a:extLst>
          </p:cNvPr>
          <p:cNvSpPr txBox="1"/>
          <p:nvPr/>
        </p:nvSpPr>
        <p:spPr>
          <a:xfrm>
            <a:off x="2613805" y="3001564"/>
            <a:ext cx="9282021" cy="2026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800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۸. هشدارهای ایمنی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همیشه از اسپاتر (</a:t>
            </a:r>
            <a:r>
              <a:rPr lang="en-US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Spotter</a:t>
            </a: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یا نگهدارنده استفاده کن به‌خصوص در هالتر سنگین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در صورت درد شانه یا ترقوه، تمرین را متوقف و با مربی مشورت کن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24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از گرم کردن شانه‌ها با حرکات کششی قبل از تمرین </a:t>
            </a:r>
            <a:r>
              <a:rPr lang="fa-IR" sz="2400" kern="1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غافل نشو</a:t>
            </a:r>
            <a:endParaRPr lang="en-US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06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458576" y="2894660"/>
            <a:ext cx="9022724" cy="944023"/>
          </a:xfrm>
        </p:spPr>
        <p:txBody>
          <a:bodyPr/>
          <a:lstStyle/>
          <a:p>
            <a:pPr algn="ctr"/>
            <a:r>
              <a:rPr lang="fa-IR" sz="6000" dirty="0"/>
              <a:t>با سپاس از توجه شما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6992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597</Words>
  <Application>Microsoft Office PowerPoint</Application>
  <PresentationFormat>Widescreen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Segoe UI Emoji</vt:lpstr>
      <vt:lpstr>B Nazanin</vt:lpstr>
      <vt:lpstr>B Titr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Hoori</dc:creator>
  <cp:lastModifiedBy>lion</cp:lastModifiedBy>
  <cp:revision>11</cp:revision>
  <dcterms:created xsi:type="dcterms:W3CDTF">2021-11-14T14:14:52Z</dcterms:created>
  <dcterms:modified xsi:type="dcterms:W3CDTF">2026-02-06T20:15:13Z</dcterms:modified>
</cp:coreProperties>
</file>