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7" r:id="rId4"/>
    <p:sldId id="258" r:id="rId5"/>
    <p:sldId id="265" r:id="rId6"/>
    <p:sldId id="266" r:id="rId7"/>
    <p:sldId id="260" r:id="rId8"/>
    <p:sldId id="261" r:id="rId9"/>
    <p:sldId id="262" r:id="rId10"/>
    <p:sldId id="263" r:id="rId11"/>
    <p:sldId id="259" r:id="rId12"/>
  </p:sldIdLst>
  <p:sldSz cx="12192000" cy="6858000"/>
  <p:notesSz cx="6858000" cy="9144000"/>
  <p:embeddedFontLst>
    <p:embeddedFont>
      <p:font typeface="B Nazanin" panose="020B0604020202020204" charset="-78"/>
      <p:regular r:id="rId14"/>
      <p:bold r:id="rId15"/>
    </p:embeddedFont>
    <p:embeddedFont>
      <p:font typeface="B Titr" panose="020B0604020202020204" charset="-78"/>
      <p:bold r:id="rId16"/>
    </p:embeddedFont>
  </p:embeddedFontLst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DC39258F-7610-4BD8-8BA4-17829A06C5EA}" type="datetimeFigureOut">
              <a:rPr lang="fa-IR" smtClean="0"/>
              <a:t>23/08/1447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103B53B-85BE-4316-8B58-79052CCBFD9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2973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317587" y="2436286"/>
            <a:ext cx="6022144" cy="953037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30000"/>
              </a:lnSpc>
              <a:spcAft>
                <a:spcPts val="600"/>
              </a:spcAft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30000"/>
              </a:lnSpc>
              <a:spcAft>
                <a:spcPts val="600"/>
              </a:spcAft>
              <a:defRPr sz="2200"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توضیح کوتاه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17587" y="984144"/>
            <a:ext cx="6022144" cy="1310475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20000"/>
              </a:lnSpc>
              <a:buNone/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  <a:cs typeface="B Titr" panose="00000700000000000000" pitchFamily="2" charset="-78"/>
              </a:defRPr>
            </a:lvl1pPr>
            <a:lvl2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عنوان پاورپوینت</a:t>
            </a:r>
          </a:p>
        </p:txBody>
      </p:sp>
    </p:spTree>
    <p:extLst>
      <p:ext uri="{BB962C8B-B14F-4D97-AF65-F5344CB8AC3E}">
        <p14:creationId xmlns:p14="http://schemas.microsoft.com/office/powerpoint/2010/main" val="59227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610600" y="6279109"/>
            <a:ext cx="2743200" cy="365125"/>
          </a:xfrm>
        </p:spPr>
        <p:txBody>
          <a:bodyPr/>
          <a:lstStyle/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291955"/>
            <a:ext cx="4114800" cy="365125"/>
          </a:xfrm>
        </p:spPr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" y="6291954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314C514-D3F1-4F9D-9DB7-75FD151C7170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42867"/>
            <a:ext cx="10515600" cy="4261753"/>
          </a:xfrm>
          <a:prstGeom prst="rect">
            <a:avLst/>
          </a:prstGeom>
        </p:spPr>
        <p:txBody>
          <a:bodyPr/>
          <a:lstStyle>
            <a:lvl1pPr algn="just" rtl="1">
              <a:lnSpc>
                <a:spcPct val="130000"/>
              </a:lnSpc>
              <a:spcAft>
                <a:spcPts val="600"/>
              </a:spcAft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30000"/>
              </a:lnSpc>
              <a:spcAft>
                <a:spcPts val="600"/>
              </a:spcAft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</a:t>
            </a:r>
          </a:p>
          <a:p>
            <a:pPr lvl="2"/>
            <a:r>
              <a:rPr lang="fa-IR" dirty="0"/>
              <a:t>زیر متن</a:t>
            </a:r>
          </a:p>
          <a:p>
            <a:pPr lvl="3"/>
            <a:r>
              <a:rPr lang="fa-IR" dirty="0"/>
              <a:t>زیر متن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92369" y="168813"/>
            <a:ext cx="9313985" cy="944023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20000"/>
              </a:lnSpc>
              <a:buNone/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cs typeface="B Titr" panose="00000700000000000000" pitchFamily="2" charset="-78"/>
              </a:defRPr>
            </a:lvl1pPr>
            <a:lvl2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عنوان را بنویسید</a:t>
            </a:r>
          </a:p>
        </p:txBody>
      </p:sp>
    </p:spTree>
    <p:extLst>
      <p:ext uri="{BB962C8B-B14F-4D97-AF65-F5344CB8AC3E}">
        <p14:creationId xmlns:p14="http://schemas.microsoft.com/office/powerpoint/2010/main" val="2797170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50016" y="1791351"/>
            <a:ext cx="9022724" cy="4261753"/>
          </a:xfrm>
          <a:prstGeom prst="rect">
            <a:avLst/>
          </a:prstGeom>
        </p:spPr>
        <p:txBody>
          <a:bodyPr/>
          <a:lstStyle>
            <a:lvl1pPr algn="just" rtl="1">
              <a:lnSpc>
                <a:spcPct val="130000"/>
              </a:lnSpc>
              <a:spcAft>
                <a:spcPts val="600"/>
              </a:spcAft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1pPr>
            <a:lvl2pPr algn="just" rtl="1">
              <a:lnSpc>
                <a:spcPct val="130000"/>
              </a:lnSpc>
              <a:spcAft>
                <a:spcPts val="600"/>
              </a:spcAft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30000"/>
              </a:lnSpc>
              <a:spcAft>
                <a:spcPts val="600"/>
              </a:spcAft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</a:t>
            </a:r>
          </a:p>
          <a:p>
            <a:pPr lvl="2"/>
            <a:r>
              <a:rPr lang="fa-IR" dirty="0"/>
              <a:t>زیر متن</a:t>
            </a:r>
          </a:p>
          <a:p>
            <a:pPr lvl="3"/>
            <a:r>
              <a:rPr lang="fa-IR" dirty="0"/>
              <a:t>زیر متن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2550016" y="595598"/>
            <a:ext cx="9022724" cy="944023"/>
          </a:xfrm>
          <a:prstGeom prst="rect">
            <a:avLst/>
          </a:prstGeom>
        </p:spPr>
        <p:txBody>
          <a:bodyPr/>
          <a:lstStyle>
            <a:lvl1pPr marL="0" indent="0" algn="just" rtl="1">
              <a:lnSpc>
                <a:spcPct val="120000"/>
              </a:lnSpc>
              <a:buNone/>
              <a:defRPr sz="4000">
                <a:solidFill>
                  <a:schemeClr val="tx1">
                    <a:lumMod val="85000"/>
                    <a:lumOff val="15000"/>
                  </a:schemeClr>
                </a:solidFill>
                <a:cs typeface="B Titr" panose="00000700000000000000" pitchFamily="2" charset="-78"/>
              </a:defRPr>
            </a:lvl1pPr>
            <a:lvl2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2pPr>
            <a:lvl3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3pPr>
            <a:lvl4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4pPr>
            <a:lvl5pPr algn="just" rtl="1">
              <a:lnSpc>
                <a:spcPct val="120000"/>
              </a:lnSpc>
              <a:defRPr>
                <a:solidFill>
                  <a:schemeClr val="bg1"/>
                </a:solidFill>
                <a:cs typeface="B Nazanin" panose="00000400000000000000" pitchFamily="2" charset="-78"/>
              </a:defRPr>
            </a:lvl5pPr>
          </a:lstStyle>
          <a:p>
            <a:pPr lvl="0"/>
            <a:r>
              <a:rPr lang="fa-IR" dirty="0"/>
              <a:t>عنوان را بنویسید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8829540" y="6304834"/>
            <a:ext cx="2743200" cy="365125"/>
          </a:xfrm>
        </p:spPr>
        <p:txBody>
          <a:bodyPr/>
          <a:lstStyle/>
          <a:p>
            <a:endParaRPr lang="fa-IR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15377" y="6317679"/>
            <a:ext cx="3092002" cy="365125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550016" y="6317679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314C514-D3F1-4F9D-9DB7-75FD151C7170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6045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4C514-D3F1-4F9D-9DB7-75FD151C717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599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33DED7-6F9D-1F6C-00FA-5C9DEB0C6A6F}"/>
              </a:ext>
            </a:extLst>
          </p:cNvPr>
          <p:cNvSpPr txBox="1"/>
          <p:nvPr/>
        </p:nvSpPr>
        <p:spPr>
          <a:xfrm>
            <a:off x="1975449" y="647306"/>
            <a:ext cx="86070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عنوان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: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تحلیل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بیومکانیکی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عملکرد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درگیر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اچ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(H-Row)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زیر</a:t>
            </a:r>
            <a:r>
              <a:rPr lang="en-US" sz="4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بغل</a:t>
            </a:r>
            <a:endParaRPr lang="en-US" sz="44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14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208362" y="200921"/>
            <a:ext cx="8944929" cy="944023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b="1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اچ</a:t>
            </a:r>
            <a:r>
              <a:rPr lang="en-US" b="1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(H-Row) </a:t>
            </a:r>
            <a:r>
              <a:rPr lang="en-US" b="1" dirty="0" err="1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زیر</a:t>
            </a:r>
            <a:r>
              <a:rPr lang="en-US" b="1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بغل</a:t>
            </a:r>
            <a:endParaRPr lang="en-US" sz="1600" kern="1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t>2</a:t>
            </a:fld>
            <a:endParaRPr lang="fa-I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0C15FC-81A2-1123-DE23-7851F4BFE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78" y="1890187"/>
            <a:ext cx="4875364" cy="36565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C3AA0-9463-F2F1-6C34-47E5B0653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860" y="1484319"/>
            <a:ext cx="4875364" cy="498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1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BC5914-01C8-0231-BCF9-C4A180B8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3</a:t>
            </a:fld>
            <a:endParaRPr lang="fa-I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C30AC5-3481-064D-95F3-A52375A3F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71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t>4</a:t>
            </a:fld>
            <a:endParaRPr lang="fa-I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D9712A-E6D4-761B-9A34-F1F061F131A1}"/>
              </a:ext>
            </a:extLst>
          </p:cNvPr>
          <p:cNvSpPr txBox="1"/>
          <p:nvPr/>
        </p:nvSpPr>
        <p:spPr>
          <a:xfrm>
            <a:off x="3047280" y="664235"/>
            <a:ext cx="8503489" cy="2752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مقدمه</a:t>
            </a:r>
            <a:endParaRPr lang="en-US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زیر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بغل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(H-Row)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یکی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تجهیزات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مقاومتی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پیشرفته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تمرینات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بدنسازی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تمرینات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قدرتی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محسوب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می‌شود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بهره‌گیری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طراحی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ارگونومیک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مسیر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حرکتی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کنترل‌شده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امکان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تمرین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هدفمند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پشت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فراهم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می‌سازد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این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دلیل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کاهش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نیاز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تعادل‌گیری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محدود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کردن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دامنه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حرکت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یک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مسیر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ایمن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باشگاه‌های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حرفه‌ای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برنامه‌های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تمرینی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دانشگاهی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بازتوانی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ورزشی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کاربرد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گسترده‌ای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دارد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3ACC0-C487-0D4D-250C-85C7FD2DE40F}"/>
              </a:ext>
            </a:extLst>
          </p:cNvPr>
          <p:cNvSpPr txBox="1"/>
          <p:nvPr/>
        </p:nvSpPr>
        <p:spPr>
          <a:xfrm>
            <a:off x="3047280" y="3582332"/>
            <a:ext cx="85034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زیر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بغل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ابزاری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مؤثر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ایمن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برای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تقویت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پشت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به‌ویژه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پشتی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بزرگ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محسوب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می‌شود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رعایت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اصول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اجرای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صحیح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توجه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نکات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بیومکانیکی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نقش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مهمی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افزایش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کارایی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تمرین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پیشگیری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آسیب‌های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ورزشی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دارد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این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می‌تواند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به‌عنوان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بخشی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مؤثر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برنامه‌های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تمرینی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دانشگاهی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حرفه‌ای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توان‌بخشی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مورد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استفاده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قرار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گیرد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752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1AD9D-F01D-8460-8BBA-2C98399CB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5</a:t>
            </a:fld>
            <a:endParaRPr lang="fa-I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2A3A93-94FC-186A-0889-3C711966A632}"/>
              </a:ext>
            </a:extLst>
          </p:cNvPr>
          <p:cNvSpPr txBox="1"/>
          <p:nvPr/>
        </p:nvSpPr>
        <p:spPr>
          <a:xfrm>
            <a:off x="2484407" y="1113300"/>
            <a:ext cx="8859327" cy="3760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مشخصات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فنی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latin typeface="Aptos Display" panose="020B0004020202020204" pitchFamily="34" charset="0"/>
                <a:cs typeface="Times New Roman" panose="02020603050405020304" pitchFamily="18" charset="0"/>
              </a:rPr>
              <a:t>دستگاه</a:t>
            </a:r>
            <a:endParaRPr lang="en-US" sz="2800" b="1" dirty="0">
              <a:solidFill>
                <a:srgbClr val="0F4761"/>
              </a:solidFill>
              <a:latin typeface="Aptos Display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برند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رایج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: Hammer Strength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نوع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حرکت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: Row )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کشش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وزنه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سمت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بدن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(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مسیر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حرکت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زاویه‌دار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ثابت</a:t>
            </a:r>
            <a:endParaRPr lang="en-US" sz="32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قابلیت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تنظیم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ارتفاع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صندلی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موقعیت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دستگیره‌ها</a:t>
            </a:r>
            <a:endParaRPr lang="en-US" sz="32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ویژگی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ایمنی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کاهش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فشار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وارده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بر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ستون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فقرات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مقایسه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تمرینات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وزنه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آزاد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مانند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باربل</a:t>
            </a:r>
            <a:r>
              <a:rPr lang="en-US" sz="32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3200" dirty="0" err="1">
                <a:latin typeface="Aptos" panose="020B0004020202020204" pitchFamily="34" charset="0"/>
                <a:cs typeface="Arial" panose="020B0604020202020204" pitchFamily="34" charset="0"/>
              </a:rPr>
              <a:t>دمبل</a:t>
            </a:r>
            <a:endParaRPr lang="en-US" sz="32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28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BE273-4367-B050-9F08-0BAEF175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6</a:t>
            </a:fld>
            <a:endParaRPr lang="fa-I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E9B80A-3A1A-6C30-1547-36BC7E802B48}"/>
              </a:ext>
            </a:extLst>
          </p:cNvPr>
          <p:cNvSpPr txBox="1"/>
          <p:nvPr/>
        </p:nvSpPr>
        <p:spPr>
          <a:xfrm>
            <a:off x="2753983" y="371994"/>
            <a:ext cx="8417225" cy="603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عضلات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درگیر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حرکت</a:t>
            </a:r>
            <a:endParaRPr lang="en-US" sz="32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عضله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هدف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اصلی</a:t>
            </a:r>
            <a:endParaRPr lang="en-US" sz="2400" b="1" dirty="0">
              <a:solidFill>
                <a:srgbClr val="0F4761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پشتی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بزرگ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(Latissimus Dorsi)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گرد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بزرگ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(Teres Major)</a:t>
            </a:r>
          </a:p>
          <a:p>
            <a:pPr marL="0" marR="0" algn="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عضلات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همکار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اصلی</a:t>
            </a:r>
            <a:endParaRPr lang="en-US" sz="2400" b="1" dirty="0">
              <a:solidFill>
                <a:srgbClr val="0F4761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ذوزنقه‌ای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میانی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(Middle Trapezius)</a:t>
            </a:r>
          </a:p>
          <a:p>
            <a:pPr marL="34290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لوزی‌شکل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(Rhomboids)</a:t>
            </a:r>
          </a:p>
          <a:p>
            <a:pPr marL="0" marR="0" algn="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عضلات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کمکی</a:t>
            </a:r>
            <a:endParaRPr lang="en-US" sz="2400" b="1" dirty="0">
              <a:solidFill>
                <a:srgbClr val="0F4761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دوسربازویی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(Biceps Brachii)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ساعد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دلتوئید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خلفی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مرکزی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بدن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(Core Stabilizers)</a:t>
            </a:r>
          </a:p>
        </p:txBody>
      </p:sp>
    </p:spTree>
    <p:extLst>
      <p:ext uri="{BB962C8B-B14F-4D97-AF65-F5344CB8AC3E}">
        <p14:creationId xmlns:p14="http://schemas.microsoft.com/office/powerpoint/2010/main" val="3852772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FBA11-4654-EBE2-1BB3-D46A6262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7</a:t>
            </a:fld>
            <a:endParaRPr lang="fa-I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D3E97-B443-9C7E-BD09-EC47E7655BE6}"/>
              </a:ext>
            </a:extLst>
          </p:cNvPr>
          <p:cNvSpPr txBox="1"/>
          <p:nvPr/>
        </p:nvSpPr>
        <p:spPr>
          <a:xfrm>
            <a:off x="2550016" y="396819"/>
            <a:ext cx="8785093" cy="2713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روش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اجرای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صحیح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حرکت</a:t>
            </a:r>
            <a:endParaRPr lang="en-US" sz="32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تنظیم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ارتفاع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صندلی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به‌گونه‌ای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دستگیره‌ها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سطح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ناف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یا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پایین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شکم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قرار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گیرند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نشستن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روی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ستون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فقرات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صاف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سینه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پاها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ثابت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روی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زمین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گرفتن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دستگیره‌ها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آغاز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حرکت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کشیدن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آن‌ها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سمت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بدن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عقب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بردن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آرنج‌ها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امتداد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بدن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حداکثر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انقباض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پشت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+mj-lt"/>
              <a:buAutoNum type="arabicPeriod"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بازگشت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کنترل‌شده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وزنه‌ها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نقطه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شروع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بدون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برخورد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کامل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صفحات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وزنه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0DA4-6779-E9E7-AE02-815709C7069F}"/>
              </a:ext>
            </a:extLst>
          </p:cNvPr>
          <p:cNvSpPr txBox="1"/>
          <p:nvPr/>
        </p:nvSpPr>
        <p:spPr>
          <a:xfrm>
            <a:off x="2424023" y="3416801"/>
            <a:ext cx="8919711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نکات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کلیدی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برای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درگیری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عضله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زیر</a:t>
            </a:r>
            <a:r>
              <a:rPr lang="en-US" sz="28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بغل</a:t>
            </a:r>
            <a:endParaRPr lang="en-US" sz="28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کشیدن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دستگیره‌ها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سمت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پایین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شکم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به‌جای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سینه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حفظ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شانه‌ها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وضعیت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پایین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عقب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(Depression &amp; Retraction)</a:t>
            </a: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مکث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کوتاه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حدود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۱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ثانیه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)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انتهای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فاز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کشش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کنترل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کامل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فاز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منفی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حرکت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934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F87EA-B584-8943-4722-F0788F25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8</a:t>
            </a:fld>
            <a:endParaRPr lang="fa-I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A3FE29-C733-9A8A-174B-B2AB298A30D1}"/>
              </a:ext>
            </a:extLst>
          </p:cNvPr>
          <p:cNvSpPr txBox="1"/>
          <p:nvPr/>
        </p:nvSpPr>
        <p:spPr>
          <a:xfrm>
            <a:off x="2786332" y="440684"/>
            <a:ext cx="7589088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اشتباهات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رایج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اجرای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حرکت</a:t>
            </a:r>
            <a:endParaRPr lang="en-US" sz="24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استفاده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وزنه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بیش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حد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سنگین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کاهش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دامنه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حرکتی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بالا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آوردن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شانه‌ها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هنگام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کشش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کشیدن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دستگیره‌ها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سمت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سینه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ضربه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زدن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وزنه‌ها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انتهای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حرکت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FE8B72-A496-95D4-8F8F-E6FDA9F983A6}"/>
              </a:ext>
            </a:extLst>
          </p:cNvPr>
          <p:cNvSpPr txBox="1"/>
          <p:nvPr/>
        </p:nvSpPr>
        <p:spPr>
          <a:xfrm>
            <a:off x="2786332" y="3222719"/>
            <a:ext cx="7589088" cy="28982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مزایای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استفاده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از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دستگاه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اچ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زیر</a:t>
            </a:r>
            <a:r>
              <a:rPr lang="en-US" sz="24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بغل</a:t>
            </a:r>
            <a:endParaRPr lang="en-US" sz="24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ایمنی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بالا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نسبت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تمرینات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وزنه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آزاد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تمرکز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بیشتر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بر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هدف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مناسب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برای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سطوح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مختلف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تمرینی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مبتدی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تا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پیشرفته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امکان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تنظیم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برای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افراد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قد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توان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جسمانی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متفاوت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افزایش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قدرت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استقامت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ptos" panose="020B0004020202020204" pitchFamily="34" charset="0"/>
                <a:cs typeface="Arial" panose="020B0604020202020204" pitchFamily="34" charset="0"/>
              </a:rPr>
              <a:t>بالاتنه</a:t>
            </a:r>
            <a:endParaRPr lang="en-US" sz="28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35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D9965-F1FF-278A-3CD2-83357CB5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9</a:t>
            </a:fld>
            <a:endParaRPr lang="fa-IR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88C6FA1-B2F2-2D88-9CEB-AAE9ABAE0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8714"/>
              </p:ext>
            </p:extLst>
          </p:nvPr>
        </p:nvGraphicFramePr>
        <p:xfrm>
          <a:off x="2550017" y="1523206"/>
          <a:ext cx="8465916" cy="2211567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821972">
                  <a:extLst>
                    <a:ext uri="{9D8B030D-6E8A-4147-A177-3AD203B41FA5}">
                      <a16:colId xmlns:a16="http://schemas.microsoft.com/office/drawing/2014/main" val="110425399"/>
                    </a:ext>
                  </a:extLst>
                </a:gridCol>
                <a:gridCol w="2821972">
                  <a:extLst>
                    <a:ext uri="{9D8B030D-6E8A-4147-A177-3AD203B41FA5}">
                      <a16:colId xmlns:a16="http://schemas.microsoft.com/office/drawing/2014/main" val="3791808037"/>
                    </a:ext>
                  </a:extLst>
                </a:gridCol>
                <a:gridCol w="2821972">
                  <a:extLst>
                    <a:ext uri="{9D8B030D-6E8A-4147-A177-3AD203B41FA5}">
                      <a16:colId xmlns:a16="http://schemas.microsoft.com/office/drawing/2014/main" val="651607480"/>
                    </a:ext>
                  </a:extLst>
                </a:gridCol>
              </a:tblGrid>
              <a:tr h="504687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عضله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نقش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در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حرکت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نحوه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فعال‌سازی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74944009"/>
                  </a:ext>
                </a:extLst>
              </a:tr>
              <a:tr h="81420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دلتوئید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خلفی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کمک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به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عقب‌بردن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بازو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کشش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دستگیره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با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آرنج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نزدیک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بدن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915108"/>
                  </a:ext>
                </a:extLst>
              </a:tr>
              <a:tr h="81420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دوسربازویی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فلکشن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آرنج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180"/>
                        </a:spcBef>
                        <a:spcAft>
                          <a:spcPts val="18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گرفتن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محکم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دستگیره</a:t>
                      </a:r>
                      <a:r>
                        <a:rPr lang="en-US" sz="2800" dirty="0">
                          <a:effectLst/>
                        </a:rPr>
                        <a:t> و </a:t>
                      </a:r>
                      <a:r>
                        <a:rPr lang="en-US" sz="2800" dirty="0" err="1">
                          <a:effectLst/>
                        </a:rPr>
                        <a:t>کنترل</a:t>
                      </a:r>
                      <a:r>
                        <a:rPr lang="en-US" sz="2800" dirty="0">
                          <a:effectLst/>
                        </a:rPr>
                        <a:t> </a:t>
                      </a:r>
                      <a:r>
                        <a:rPr lang="en-US" sz="2800" dirty="0" err="1">
                          <a:effectLst/>
                        </a:rPr>
                        <a:t>حرکت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66278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F365898-F625-CF62-3DE6-1905F4459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573" y="474781"/>
            <a:ext cx="8281359" cy="923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01568" rIns="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200" b="0" i="0" u="none" strike="noStrike" cap="none" normalizeH="0" baseline="0" dirty="0">
                <a:ln>
                  <a:noFill/>
                </a:ln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مثال تحلیلی از نقش عضلات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77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4896C-8BBD-81A8-F2F7-44C8F2C56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pPr/>
              <a:t>10</a:t>
            </a:fld>
            <a:endParaRPr lang="fa-I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949A24-0D2A-F74E-A8A2-314C378FE918}"/>
              </a:ext>
            </a:extLst>
          </p:cNvPr>
          <p:cNvSpPr txBox="1"/>
          <p:nvPr/>
        </p:nvSpPr>
        <p:spPr>
          <a:xfrm>
            <a:off x="2355012" y="868183"/>
            <a:ext cx="9351034" cy="469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مقایسه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کوتاه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دستگاه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اچ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سرشانه</a:t>
            </a:r>
            <a:endParaRPr lang="en-US" sz="3200" b="1" dirty="0">
              <a:solidFill>
                <a:srgbClr val="0F4761"/>
              </a:solidFill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دستگاه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اچ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سرشانه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(Hammer Strength Shoulder Press)،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اصلی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درگیر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دلتوئید</a:t>
            </a:r>
            <a:r>
              <a:rPr lang="en-US" sz="24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میانی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است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کمکی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شامل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دلتوئید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جلویی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سه‌سر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بازویی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عضلات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تثبیت‌کننده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کتف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می‌باشند</a:t>
            </a:r>
            <a:r>
              <a:rPr lang="en-US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algn="ctr" rtl="1"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نکات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اجرای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صحیح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دستگاه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اچ</a:t>
            </a:r>
            <a:r>
              <a:rPr lang="en-US" sz="3200" b="1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سرشانه</a:t>
            </a:r>
            <a:endParaRPr lang="en-US" sz="3200" b="1" dirty="0">
              <a:solidFill>
                <a:srgbClr val="0F4761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وضعیت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بدن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نشستن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پشت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صاف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تکیه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پشتی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دستگاه</a:t>
            </a:r>
            <a:endParaRPr lang="en-US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موقعیت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دست‌ها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سطح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گوش‌ها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کف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دست‌ها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رو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جلو</a:t>
            </a:r>
            <a:endParaRPr lang="en-US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حرکت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پرس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وزنه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سمت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بالا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تا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نزدیک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قفل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شدن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آرنج‌ها</a:t>
            </a:r>
            <a:endParaRPr lang="en-US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تنفس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بازدم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فاز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فشار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،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دم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در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فاز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بازگشت</a:t>
            </a:r>
            <a:endParaRPr lang="en-US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180"/>
              </a:spcBef>
              <a:spcAft>
                <a:spcPts val="18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پرهیز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خطا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جلوگیری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قفل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کامل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آرنج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و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خم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شدن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بیش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از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حد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به</a:t>
            </a:r>
            <a:r>
              <a:rPr lang="en-US" sz="24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  <a:cs typeface="Arial" panose="020B0604020202020204" pitchFamily="34" charset="0"/>
              </a:rPr>
              <a:t>جلو</a:t>
            </a:r>
            <a:endParaRPr lang="en-US" sz="24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43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458576" y="2894660"/>
            <a:ext cx="9022724" cy="944023"/>
          </a:xfrm>
        </p:spPr>
        <p:txBody>
          <a:bodyPr/>
          <a:lstStyle/>
          <a:p>
            <a:pPr algn="ctr"/>
            <a:r>
              <a:rPr lang="fa-IR" sz="6000" dirty="0"/>
              <a:t>با سپاس از توجه شما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C514-D3F1-4F9D-9DB7-75FD151C7170}" type="slidenum">
              <a:rPr lang="fa-IR" smtClean="0"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6992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615</Words>
  <Application>Microsoft Office PowerPoint</Application>
  <PresentationFormat>Widescreen</PresentationFormat>
  <Paragraphs>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Calibri</vt:lpstr>
      <vt:lpstr>Aptos Display</vt:lpstr>
      <vt:lpstr>B Nazanin</vt:lpstr>
      <vt:lpstr>Aptos</vt:lpstr>
      <vt:lpstr>Symbol</vt:lpstr>
      <vt:lpstr>B Titr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Hoori</dc:creator>
  <cp:lastModifiedBy>lion</cp:lastModifiedBy>
  <cp:revision>27</cp:revision>
  <dcterms:created xsi:type="dcterms:W3CDTF">2021-11-14T14:14:52Z</dcterms:created>
  <dcterms:modified xsi:type="dcterms:W3CDTF">2026-02-09T21:25:49Z</dcterms:modified>
</cp:coreProperties>
</file>