
<file path=[Content_Types].xml><?xml version="1.0" encoding="utf-8"?>
<Types xmlns="http://schemas.openxmlformats.org/package/2006/content-types">
  <Default Extension="jfif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56" r:id="rId1"/>
  </p:sldMasterIdLst>
  <p:notesMasterIdLst>
    <p:notesMasterId r:id="rId14"/>
  </p:notesMasterIdLst>
  <p:sldIdLst>
    <p:sldId id="256" r:id="rId2"/>
    <p:sldId id="257" r:id="rId3"/>
    <p:sldId id="321" r:id="rId4"/>
    <p:sldId id="322" r:id="rId5"/>
    <p:sldId id="258" r:id="rId6"/>
    <p:sldId id="262" r:id="rId7"/>
    <p:sldId id="263" r:id="rId8"/>
    <p:sldId id="317" r:id="rId9"/>
    <p:sldId id="318" r:id="rId10"/>
    <p:sldId id="319" r:id="rId11"/>
    <p:sldId id="320" r:id="rId12"/>
    <p:sldId id="269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A4A3A4"/>
          </p15:clr>
        </p15:guide>
        <p15:guide id="2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8790"/>
    <a:srgbClr val="0C2E3A"/>
    <a:srgbClr val="F534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66" y="84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813466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B Titr" panose="00000700000000000000" pitchFamily="2" charset="-78"/>
        <a:cs typeface="B Titr" panose="00000700000000000000" pitchFamily="2" charset="-78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55d2cabac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55d2cabac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55d2cabac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55d2cabac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00637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55d2cabac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55d2cabac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2597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55d2cabac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55d2cabac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55e1ed11e4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55e1ed11e4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55e1ed11e4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55e1ed11e4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55e1ed11e4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55e1ed11e4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86042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55e1ed11e4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55e1ed11e4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5121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55e1ed11e4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55e1ed11e4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3502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55d2cabac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55d2cabac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55e1ed11e4_0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55e1ed11e4_0_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OPENING" type="title">
  <p:cSld name="TITLE">
    <p:bg>
      <p:bgPr>
        <a:solidFill>
          <a:srgbClr val="E9E6E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795512" y="1245627"/>
            <a:ext cx="5553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Font typeface="Barlow Condensed Medium"/>
              <a:buNone/>
              <a:defRPr sz="6000">
                <a:latin typeface="Arial" panose="020B0604020202020204" pitchFamily="34" charset="0"/>
                <a:ea typeface="B Titr" panose="00000700000000000000" pitchFamily="2" charset="-78"/>
                <a:cs typeface="B Titr" panose="00000700000000000000" pitchFamily="2" charset="-78"/>
                <a:sym typeface="Barlow Condensed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9pPr>
          </a:lstStyle>
          <a:p>
            <a:endParaRPr dirty="0"/>
          </a:p>
        </p:txBody>
      </p:sp>
      <p:grpSp>
        <p:nvGrpSpPr>
          <p:cNvPr id="11" name="Google Shape;11;p2"/>
          <p:cNvGrpSpPr/>
          <p:nvPr/>
        </p:nvGrpSpPr>
        <p:grpSpPr>
          <a:xfrm>
            <a:off x="6607116" y="2397713"/>
            <a:ext cx="2550204" cy="2757917"/>
            <a:chOff x="1384075" y="241450"/>
            <a:chExt cx="4822625" cy="5215425"/>
          </a:xfrm>
        </p:grpSpPr>
        <p:sp>
          <p:nvSpPr>
            <p:cNvPr id="12" name="Google Shape;12;p2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grpSp>
        <p:nvGrpSpPr>
          <p:cNvPr id="56" name="Google Shape;56;p2"/>
          <p:cNvGrpSpPr/>
          <p:nvPr/>
        </p:nvGrpSpPr>
        <p:grpSpPr>
          <a:xfrm>
            <a:off x="-26847" y="-280618"/>
            <a:ext cx="2865062" cy="3613974"/>
            <a:chOff x="-26858" y="-227337"/>
            <a:chExt cx="2186403" cy="2757917"/>
          </a:xfrm>
        </p:grpSpPr>
        <p:sp>
          <p:nvSpPr>
            <p:cNvPr id="57" name="Google Shape;57;p2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6" name="Google Shape;66;p2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7" name="Google Shape;67;p2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4" name="Google Shape;74;p2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96" name="Google Shape;96;p2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ITLE_1">
    <p:bg>
      <p:bgPr>
        <a:solidFill>
          <a:srgbClr val="E9E6E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1795512" y="1545452"/>
            <a:ext cx="5553000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Font typeface="Barlow Condensed Medium"/>
              <a:buNone/>
              <a:defRPr sz="6000">
                <a:latin typeface="Arial" panose="020B0604020202020204" pitchFamily="34" charset="0"/>
                <a:ea typeface="B Titr" panose="00000700000000000000" pitchFamily="2" charset="-78"/>
                <a:cs typeface="B Titr" panose="00000700000000000000" pitchFamily="2" charset="-78"/>
                <a:sym typeface="Barlow Condensed Medium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9pPr>
          </a:lstStyle>
          <a:p>
            <a:endParaRPr dirty="0"/>
          </a:p>
        </p:txBody>
      </p:sp>
      <p:grpSp>
        <p:nvGrpSpPr>
          <p:cNvPr id="99" name="Google Shape;99;p3"/>
          <p:cNvGrpSpPr/>
          <p:nvPr/>
        </p:nvGrpSpPr>
        <p:grpSpPr>
          <a:xfrm flipH="1">
            <a:off x="-9" y="2397713"/>
            <a:ext cx="2550204" cy="2757917"/>
            <a:chOff x="1384075" y="241450"/>
            <a:chExt cx="4822625" cy="5215425"/>
          </a:xfrm>
        </p:grpSpPr>
        <p:sp>
          <p:nvSpPr>
            <p:cNvPr id="100" name="Google Shape;100;p3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D49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D49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grpSp>
        <p:nvGrpSpPr>
          <p:cNvPr id="144" name="Google Shape;144;p3"/>
          <p:cNvGrpSpPr/>
          <p:nvPr/>
        </p:nvGrpSpPr>
        <p:grpSpPr>
          <a:xfrm flipH="1">
            <a:off x="6278928" y="-258568"/>
            <a:ext cx="2865062" cy="3613974"/>
            <a:chOff x="-26858" y="-227337"/>
            <a:chExt cx="2186403" cy="2757917"/>
          </a:xfrm>
        </p:grpSpPr>
        <p:sp>
          <p:nvSpPr>
            <p:cNvPr id="145" name="Google Shape;145;p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49" name="Google Shape;149;p3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0" name="Google Shape;150;p3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1" name="Google Shape;151;p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2" name="Google Shape;152;p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3" name="Google Shape;153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4" name="Google Shape;154;p3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5" name="Google Shape;155;p3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6" name="Google Shape;156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7" name="Google Shape;157;p3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9" name="Google Shape;159;p3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2" name="Google Shape;162;p3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3" name="Google Shape;163;p3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4" name="Google Shape;164;p3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5" name="Google Shape;165;p3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7" name="Google Shape;167;p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8" name="Google Shape;168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9" name="Google Shape;169;p3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0" name="Google Shape;170;p3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1" name="Google Shape;171;p3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2" name="Google Shape;172;p3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4" name="Google Shape;174;p3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D49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5" name="Google Shape;175;p3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6" name="Google Shape;176;p3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D49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7" name="Google Shape;177;p3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8" name="Google Shape;178;p3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9" name="Google Shape;179;p3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81" name="Google Shape;181;p3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82" name="Google Shape;182;p3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83" name="Google Shape;183;p3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84" name="Google Shape;184;p3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4"/>
          <p:cNvGrpSpPr/>
          <p:nvPr/>
        </p:nvGrpSpPr>
        <p:grpSpPr>
          <a:xfrm>
            <a:off x="6396261" y="-26651"/>
            <a:ext cx="2761414" cy="1094590"/>
            <a:chOff x="5543377" y="-26648"/>
            <a:chExt cx="3613943" cy="1432521"/>
          </a:xfrm>
        </p:grpSpPr>
        <p:sp>
          <p:nvSpPr>
            <p:cNvPr id="187" name="Google Shape;187;p4"/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88" name="Google Shape;188;p4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89" name="Google Shape;189;p4"/>
            <p:cNvSpPr/>
            <p:nvPr/>
          </p:nvSpPr>
          <p:spPr>
            <a:xfrm rot="-5400000">
              <a:off x="6437042" y="-62766"/>
              <a:ext cx="479036" cy="551271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0" name="Google Shape;190;p4"/>
            <p:cNvSpPr/>
            <p:nvPr/>
          </p:nvSpPr>
          <p:spPr>
            <a:xfrm rot="-5400000">
              <a:off x="6849922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1" name="Google Shape;191;p4"/>
            <p:cNvSpPr/>
            <p:nvPr/>
          </p:nvSpPr>
          <p:spPr>
            <a:xfrm rot="-5400000">
              <a:off x="8229270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2" name="Google Shape;192;p4"/>
            <p:cNvSpPr/>
            <p:nvPr/>
          </p:nvSpPr>
          <p:spPr>
            <a:xfrm rot="-5400000">
              <a:off x="8643318" y="-63918"/>
              <a:ext cx="476733" cy="551271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3" name="Google Shape;193;p4"/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4" name="Google Shape;194;p4"/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5" name="Google Shape;195;p4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6" name="Google Shape;196;p4"/>
            <p:cNvSpPr/>
            <p:nvPr/>
          </p:nvSpPr>
          <p:spPr>
            <a:xfrm rot="-5400000">
              <a:off x="7265113" y="413968"/>
              <a:ext cx="476733" cy="553592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7" name="Google Shape;197;p4"/>
            <p:cNvSpPr/>
            <p:nvPr/>
          </p:nvSpPr>
          <p:spPr>
            <a:xfrm rot="-5400000">
              <a:off x="7540756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8" name="Google Shape;198;p4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9" name="Google Shape;199;p4"/>
            <p:cNvSpPr/>
            <p:nvPr/>
          </p:nvSpPr>
          <p:spPr>
            <a:xfrm rot="-5400000">
              <a:off x="6852226" y="277891"/>
              <a:ext cx="476733" cy="825746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00" name="Google Shape;200;p4"/>
            <p:cNvSpPr/>
            <p:nvPr/>
          </p:nvSpPr>
          <p:spPr>
            <a:xfrm rot="-5400000">
              <a:off x="5553199" y="611305"/>
              <a:ext cx="139273" cy="158917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01" name="Google Shape;201;p4"/>
            <p:cNvSpPr/>
            <p:nvPr/>
          </p:nvSpPr>
          <p:spPr>
            <a:xfrm rot="-5400000">
              <a:off x="5886623" y="414843"/>
              <a:ext cx="476733" cy="551843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02" name="Google Shape;202;p4"/>
            <p:cNvSpPr/>
            <p:nvPr/>
          </p:nvSpPr>
          <p:spPr>
            <a:xfrm rot="-5400000">
              <a:off x="8404961" y="653513"/>
              <a:ext cx="953448" cy="551271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03" name="Google Shape;203;p4"/>
            <p:cNvSpPr/>
            <p:nvPr/>
          </p:nvSpPr>
          <p:spPr>
            <a:xfrm rot="-5400000">
              <a:off x="8230422" y="276739"/>
              <a:ext cx="476733" cy="828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04" name="Google Shape;204;p4"/>
            <p:cNvSpPr/>
            <p:nvPr/>
          </p:nvSpPr>
          <p:spPr>
            <a:xfrm rot="-5400000">
              <a:off x="7817551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05" name="Google Shape;205;p4"/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06" name="Google Shape;206;p4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07" name="Google Shape;207;p4"/>
            <p:cNvSpPr/>
            <p:nvPr/>
          </p:nvSpPr>
          <p:spPr>
            <a:xfrm rot="-5400000">
              <a:off x="7163985" y="515124"/>
              <a:ext cx="953448" cy="828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grpSp>
        <p:nvGrpSpPr>
          <p:cNvPr id="208" name="Google Shape;208;p4"/>
          <p:cNvGrpSpPr/>
          <p:nvPr/>
        </p:nvGrpSpPr>
        <p:grpSpPr>
          <a:xfrm>
            <a:off x="-413096" y="3658798"/>
            <a:ext cx="2192144" cy="1495178"/>
            <a:chOff x="-293170" y="3658798"/>
            <a:chExt cx="2192144" cy="1495178"/>
          </a:xfrm>
        </p:grpSpPr>
        <p:sp>
          <p:nvSpPr>
            <p:cNvPr id="209" name="Google Shape;209;p4"/>
            <p:cNvSpPr/>
            <p:nvPr/>
          </p:nvSpPr>
          <p:spPr>
            <a:xfrm rot="5400000">
              <a:off x="566876" y="4718563"/>
              <a:ext cx="402082" cy="46501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0" name="Google Shape;210;p4"/>
            <p:cNvSpPr/>
            <p:nvPr/>
          </p:nvSpPr>
          <p:spPr>
            <a:xfrm rot="5400000">
              <a:off x="813966" y="4749204"/>
              <a:ext cx="372910" cy="433031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1" name="Google Shape;211;p4"/>
            <p:cNvSpPr/>
            <p:nvPr/>
          </p:nvSpPr>
          <p:spPr>
            <a:xfrm rot="5400000">
              <a:off x="1460748" y="4750112"/>
              <a:ext cx="372910" cy="431215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2" name="Google Shape;212;p4"/>
            <p:cNvSpPr/>
            <p:nvPr/>
          </p:nvSpPr>
          <p:spPr>
            <a:xfrm rot="5400000">
              <a:off x="1135098" y="4642762"/>
              <a:ext cx="376514" cy="64591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3" name="Google Shape;213;p4"/>
            <p:cNvSpPr/>
            <p:nvPr/>
          </p:nvSpPr>
          <p:spPr>
            <a:xfrm rot="5400000">
              <a:off x="813065" y="4375410"/>
              <a:ext cx="374712" cy="433031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4" name="Google Shape;214;p4"/>
            <p:cNvSpPr/>
            <p:nvPr/>
          </p:nvSpPr>
          <p:spPr>
            <a:xfrm rot="5400000">
              <a:off x="597469" y="4376325"/>
              <a:ext cx="374712" cy="431202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5" name="Google Shape;215;p4"/>
            <p:cNvSpPr/>
            <p:nvPr/>
          </p:nvSpPr>
          <p:spPr>
            <a:xfrm rot="5400000">
              <a:off x="813966" y="4749204"/>
              <a:ext cx="372910" cy="433031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6" name="Google Shape;216;p4"/>
            <p:cNvSpPr/>
            <p:nvPr/>
          </p:nvSpPr>
          <p:spPr>
            <a:xfrm rot="5400000">
              <a:off x="1460754" y="4002531"/>
              <a:ext cx="372896" cy="431215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7" name="Google Shape;217;p4"/>
            <p:cNvSpPr/>
            <p:nvPr/>
          </p:nvSpPr>
          <p:spPr>
            <a:xfrm rot="5400000">
              <a:off x="1128547" y="3961854"/>
              <a:ext cx="174931" cy="20159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8" name="Google Shape;218;p4"/>
            <p:cNvSpPr/>
            <p:nvPr/>
          </p:nvSpPr>
          <p:spPr>
            <a:xfrm rot="5400000">
              <a:off x="1770825" y="4018351"/>
              <a:ext cx="118427" cy="137871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9" name="Google Shape;219;p4"/>
            <p:cNvSpPr/>
            <p:nvPr/>
          </p:nvSpPr>
          <p:spPr>
            <a:xfrm rot="5400000">
              <a:off x="1135999" y="4268968"/>
              <a:ext cx="374712" cy="64591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20" name="Google Shape;220;p4"/>
            <p:cNvSpPr/>
            <p:nvPr/>
          </p:nvSpPr>
          <p:spPr>
            <a:xfrm rot="5400000">
              <a:off x="1459847" y="4376318"/>
              <a:ext cx="374712" cy="431215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21" name="Google Shape;221;p4"/>
            <p:cNvSpPr/>
            <p:nvPr/>
          </p:nvSpPr>
          <p:spPr>
            <a:xfrm rot="5400000">
              <a:off x="167191" y="4002531"/>
              <a:ext cx="372896" cy="431215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22" name="Google Shape;222;p4"/>
            <p:cNvSpPr/>
            <p:nvPr/>
          </p:nvSpPr>
          <p:spPr>
            <a:xfrm rot="5400000">
              <a:off x="-264008" y="3629645"/>
              <a:ext cx="372910" cy="431215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23" name="Google Shape;223;p4"/>
            <p:cNvSpPr/>
            <p:nvPr/>
          </p:nvSpPr>
          <p:spPr>
            <a:xfrm rot="5400000">
              <a:off x="-49317" y="4160717"/>
              <a:ext cx="374712" cy="862417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24" name="Google Shape;224;p4"/>
            <p:cNvSpPr/>
            <p:nvPr/>
          </p:nvSpPr>
          <p:spPr>
            <a:xfrm rot="5400000">
              <a:off x="380972" y="4376325"/>
              <a:ext cx="374712" cy="431202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25" name="Google Shape;225;p4"/>
            <p:cNvSpPr/>
            <p:nvPr/>
          </p:nvSpPr>
          <p:spPr>
            <a:xfrm rot="5400000">
              <a:off x="139325" y="4533617"/>
              <a:ext cx="374712" cy="862403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26" name="Google Shape;226;p4"/>
            <p:cNvSpPr/>
            <p:nvPr/>
          </p:nvSpPr>
          <p:spPr>
            <a:xfrm rot="5400000">
              <a:off x="519274" y="4454515"/>
              <a:ext cx="747608" cy="647717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sp>
        <p:nvSpPr>
          <p:cNvPr id="227" name="Google Shape;227;p4"/>
          <p:cNvSpPr txBox="1">
            <a:spLocks noGrp="1"/>
          </p:cNvSpPr>
          <p:nvPr>
            <p:ph type="ctrTitle"/>
          </p:nvPr>
        </p:nvSpPr>
        <p:spPr>
          <a:xfrm>
            <a:off x="4155425" y="2054338"/>
            <a:ext cx="6807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Shabnam" panose="020B0603030804020204" pitchFamily="34" charset="-78"/>
                <a:ea typeface="Shabnam" panose="020B0603030804020204" pitchFamily="34" charset="-78"/>
                <a:cs typeface="Shabnam" panose="020B0603030804020204" pitchFamily="34" charset="-78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 dirty="0"/>
          </a:p>
        </p:txBody>
      </p:sp>
      <p:sp>
        <p:nvSpPr>
          <p:cNvPr id="228" name="Google Shape;228;p4"/>
          <p:cNvSpPr txBox="1">
            <a:spLocks noGrp="1"/>
          </p:cNvSpPr>
          <p:nvPr>
            <p:ph type="title" idx="2" hasCustomPrompt="1"/>
          </p:nvPr>
        </p:nvSpPr>
        <p:spPr>
          <a:xfrm>
            <a:off x="2319727" y="1966888"/>
            <a:ext cx="14607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B Titr" panose="00000700000000000000" pitchFamily="2" charset="-78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229" name="Google Shape;229;p4"/>
          <p:cNvSpPr txBox="1">
            <a:spLocks noGrp="1"/>
          </p:cNvSpPr>
          <p:nvPr>
            <p:ph type="ctrTitle" idx="3"/>
          </p:nvPr>
        </p:nvSpPr>
        <p:spPr>
          <a:xfrm>
            <a:off x="4155425" y="2719588"/>
            <a:ext cx="6807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Shabnam" panose="020B0603030804020204" pitchFamily="34" charset="-78"/>
                <a:ea typeface="Shabnam" panose="020B0603030804020204" pitchFamily="34" charset="-78"/>
                <a:cs typeface="Shabnam" panose="020B0603030804020204" pitchFamily="34" charset="-78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 dirty="0"/>
          </a:p>
        </p:txBody>
      </p:sp>
      <p:sp>
        <p:nvSpPr>
          <p:cNvPr id="230" name="Google Shape;230;p4"/>
          <p:cNvSpPr txBox="1">
            <a:spLocks noGrp="1"/>
          </p:cNvSpPr>
          <p:nvPr>
            <p:ph type="title" idx="4" hasCustomPrompt="1"/>
          </p:nvPr>
        </p:nvSpPr>
        <p:spPr>
          <a:xfrm>
            <a:off x="2319727" y="2632138"/>
            <a:ext cx="14607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B Titr" panose="00000700000000000000" pitchFamily="2" charset="-78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231" name="Google Shape;231;p4"/>
          <p:cNvSpPr txBox="1">
            <a:spLocks noGrp="1"/>
          </p:cNvSpPr>
          <p:nvPr>
            <p:ph type="ctrTitle" idx="5"/>
          </p:nvPr>
        </p:nvSpPr>
        <p:spPr>
          <a:xfrm>
            <a:off x="4155425" y="3384838"/>
            <a:ext cx="6807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Shabnam" panose="020B0603030804020204" pitchFamily="34" charset="-78"/>
                <a:ea typeface="Shabnam" panose="020B0603030804020204" pitchFamily="34" charset="-78"/>
                <a:cs typeface="Shabnam" panose="020B0603030804020204" pitchFamily="34" charset="-78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 dirty="0"/>
          </a:p>
        </p:txBody>
      </p:sp>
      <p:sp>
        <p:nvSpPr>
          <p:cNvPr id="232" name="Google Shape;232;p4"/>
          <p:cNvSpPr txBox="1">
            <a:spLocks noGrp="1"/>
          </p:cNvSpPr>
          <p:nvPr>
            <p:ph type="title" idx="6" hasCustomPrompt="1"/>
          </p:nvPr>
        </p:nvSpPr>
        <p:spPr>
          <a:xfrm>
            <a:off x="2319727" y="3297388"/>
            <a:ext cx="14607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B Titr" panose="00000700000000000000" pitchFamily="2" charset="-78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233" name="Google Shape;233;p4"/>
          <p:cNvSpPr txBox="1">
            <a:spLocks noGrp="1"/>
          </p:cNvSpPr>
          <p:nvPr>
            <p:ph type="ctrTitle" idx="7"/>
          </p:nvPr>
        </p:nvSpPr>
        <p:spPr>
          <a:xfrm>
            <a:off x="4155425" y="4050088"/>
            <a:ext cx="6807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Shabnam" panose="020B0603030804020204" pitchFamily="34" charset="-78"/>
                <a:ea typeface="Shabnam" panose="020B0603030804020204" pitchFamily="34" charset="-78"/>
                <a:cs typeface="Shabnam" panose="020B0603030804020204" pitchFamily="34" charset="-78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 dirty="0"/>
          </a:p>
        </p:txBody>
      </p:sp>
      <p:sp>
        <p:nvSpPr>
          <p:cNvPr id="234" name="Google Shape;234;p4"/>
          <p:cNvSpPr txBox="1">
            <a:spLocks noGrp="1"/>
          </p:cNvSpPr>
          <p:nvPr>
            <p:ph type="title" idx="8" hasCustomPrompt="1"/>
          </p:nvPr>
        </p:nvSpPr>
        <p:spPr>
          <a:xfrm>
            <a:off x="2319727" y="3962638"/>
            <a:ext cx="14607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B Titr" panose="00000700000000000000" pitchFamily="2" charset="-78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cxnSp>
        <p:nvCxnSpPr>
          <p:cNvPr id="235" name="Google Shape;235;p4"/>
          <p:cNvCxnSpPr/>
          <p:nvPr/>
        </p:nvCxnSpPr>
        <p:spPr>
          <a:xfrm>
            <a:off x="5421925" y="0"/>
            <a:ext cx="0" cy="44886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6" name="Google Shape;236;p4"/>
          <p:cNvSpPr txBox="1">
            <a:spLocks noGrp="1"/>
          </p:cNvSpPr>
          <p:nvPr>
            <p:ph type="ctrTitle" idx="9"/>
          </p:nvPr>
        </p:nvSpPr>
        <p:spPr>
          <a:xfrm>
            <a:off x="4155425" y="1272250"/>
            <a:ext cx="388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Barlow Condensed"/>
              <a:buNone/>
              <a:defRPr sz="3600">
                <a:solidFill>
                  <a:schemeClr val="accent4"/>
                </a:solidFill>
                <a:latin typeface="Shabnam" panose="020B0603030804020204" pitchFamily="34" charset="-78"/>
                <a:ea typeface="Shabnam" panose="020B0603030804020204" pitchFamily="34" charset="-78"/>
                <a:cs typeface="Shabnam" panose="020B0603030804020204" pitchFamily="34" charset="-78"/>
                <a:sym typeface="Barlow Condense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CUSTOM_1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5"/>
          <p:cNvGrpSpPr/>
          <p:nvPr/>
        </p:nvGrpSpPr>
        <p:grpSpPr>
          <a:xfrm rot="10800000" flipH="1">
            <a:off x="6396261" y="4059387"/>
            <a:ext cx="2761414" cy="1094590"/>
            <a:chOff x="5543377" y="-26648"/>
            <a:chExt cx="3613943" cy="1432521"/>
          </a:xfrm>
        </p:grpSpPr>
        <p:sp>
          <p:nvSpPr>
            <p:cNvPr id="239" name="Google Shape;239;p5"/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0" name="Google Shape;240;p5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1" name="Google Shape;241;p5"/>
            <p:cNvSpPr/>
            <p:nvPr/>
          </p:nvSpPr>
          <p:spPr>
            <a:xfrm rot="-5400000">
              <a:off x="6437042" y="-62766"/>
              <a:ext cx="479036" cy="551271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2" name="Google Shape;242;p5"/>
            <p:cNvSpPr/>
            <p:nvPr/>
          </p:nvSpPr>
          <p:spPr>
            <a:xfrm rot="-5400000">
              <a:off x="6849922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3" name="Google Shape;243;p5"/>
            <p:cNvSpPr/>
            <p:nvPr/>
          </p:nvSpPr>
          <p:spPr>
            <a:xfrm rot="-5400000">
              <a:off x="8229270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4" name="Google Shape;244;p5"/>
            <p:cNvSpPr/>
            <p:nvPr/>
          </p:nvSpPr>
          <p:spPr>
            <a:xfrm rot="-5400000">
              <a:off x="8643318" y="-63918"/>
              <a:ext cx="476733" cy="551271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5" name="Google Shape;245;p5"/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6" name="Google Shape;246;p5"/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7" name="Google Shape;247;p5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8" name="Google Shape;248;p5"/>
            <p:cNvSpPr/>
            <p:nvPr/>
          </p:nvSpPr>
          <p:spPr>
            <a:xfrm rot="-5400000">
              <a:off x="7265113" y="413968"/>
              <a:ext cx="476733" cy="553592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9" name="Google Shape;249;p5"/>
            <p:cNvSpPr/>
            <p:nvPr/>
          </p:nvSpPr>
          <p:spPr>
            <a:xfrm rot="-5400000">
              <a:off x="7540756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0" name="Google Shape;250;p5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1" name="Google Shape;251;p5"/>
            <p:cNvSpPr/>
            <p:nvPr/>
          </p:nvSpPr>
          <p:spPr>
            <a:xfrm rot="-5400000">
              <a:off x="6852226" y="277891"/>
              <a:ext cx="476733" cy="825746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2" name="Google Shape;252;p5"/>
            <p:cNvSpPr/>
            <p:nvPr/>
          </p:nvSpPr>
          <p:spPr>
            <a:xfrm rot="-5400000">
              <a:off x="5553199" y="611305"/>
              <a:ext cx="139273" cy="158917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3" name="Google Shape;253;p5"/>
            <p:cNvSpPr/>
            <p:nvPr/>
          </p:nvSpPr>
          <p:spPr>
            <a:xfrm rot="-5400000">
              <a:off x="5886623" y="414843"/>
              <a:ext cx="476733" cy="551843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4" name="Google Shape;254;p5"/>
            <p:cNvSpPr/>
            <p:nvPr/>
          </p:nvSpPr>
          <p:spPr>
            <a:xfrm rot="-5400000">
              <a:off x="8404961" y="653513"/>
              <a:ext cx="953448" cy="551271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5" name="Google Shape;255;p5"/>
            <p:cNvSpPr/>
            <p:nvPr/>
          </p:nvSpPr>
          <p:spPr>
            <a:xfrm rot="-5400000">
              <a:off x="8230422" y="276739"/>
              <a:ext cx="476733" cy="828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6" name="Google Shape;256;p5"/>
            <p:cNvSpPr/>
            <p:nvPr/>
          </p:nvSpPr>
          <p:spPr>
            <a:xfrm rot="-5400000">
              <a:off x="7817551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7" name="Google Shape;257;p5"/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8" name="Google Shape;258;p5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9" name="Google Shape;259;p5"/>
            <p:cNvSpPr/>
            <p:nvPr/>
          </p:nvSpPr>
          <p:spPr>
            <a:xfrm rot="-5400000">
              <a:off x="7163985" y="515124"/>
              <a:ext cx="953448" cy="828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grpSp>
        <p:nvGrpSpPr>
          <p:cNvPr id="260" name="Google Shape;260;p5"/>
          <p:cNvGrpSpPr/>
          <p:nvPr/>
        </p:nvGrpSpPr>
        <p:grpSpPr>
          <a:xfrm rot="10800000" flipH="1">
            <a:off x="-413096" y="-26651"/>
            <a:ext cx="2192144" cy="1495178"/>
            <a:chOff x="-293170" y="3658798"/>
            <a:chExt cx="2192144" cy="1495178"/>
          </a:xfrm>
        </p:grpSpPr>
        <p:sp>
          <p:nvSpPr>
            <p:cNvPr id="261" name="Google Shape;261;p5"/>
            <p:cNvSpPr/>
            <p:nvPr/>
          </p:nvSpPr>
          <p:spPr>
            <a:xfrm rot="5400000">
              <a:off x="566876" y="4718563"/>
              <a:ext cx="402082" cy="46501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62" name="Google Shape;262;p5"/>
            <p:cNvSpPr/>
            <p:nvPr/>
          </p:nvSpPr>
          <p:spPr>
            <a:xfrm rot="5400000">
              <a:off x="813966" y="4749204"/>
              <a:ext cx="372910" cy="433031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63" name="Google Shape;263;p5"/>
            <p:cNvSpPr/>
            <p:nvPr/>
          </p:nvSpPr>
          <p:spPr>
            <a:xfrm rot="5400000">
              <a:off x="1460748" y="4750112"/>
              <a:ext cx="372910" cy="431215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64" name="Google Shape;264;p5"/>
            <p:cNvSpPr/>
            <p:nvPr/>
          </p:nvSpPr>
          <p:spPr>
            <a:xfrm rot="5400000">
              <a:off x="1135098" y="4642762"/>
              <a:ext cx="376514" cy="64591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65" name="Google Shape;265;p5"/>
            <p:cNvSpPr/>
            <p:nvPr/>
          </p:nvSpPr>
          <p:spPr>
            <a:xfrm rot="5400000">
              <a:off x="813065" y="4375410"/>
              <a:ext cx="374712" cy="433031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66" name="Google Shape;266;p5"/>
            <p:cNvSpPr/>
            <p:nvPr/>
          </p:nvSpPr>
          <p:spPr>
            <a:xfrm rot="5400000">
              <a:off x="597469" y="4376325"/>
              <a:ext cx="374712" cy="431202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67" name="Google Shape;267;p5"/>
            <p:cNvSpPr/>
            <p:nvPr/>
          </p:nvSpPr>
          <p:spPr>
            <a:xfrm rot="5400000">
              <a:off x="813966" y="4749204"/>
              <a:ext cx="372910" cy="433031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68" name="Google Shape;268;p5"/>
            <p:cNvSpPr/>
            <p:nvPr/>
          </p:nvSpPr>
          <p:spPr>
            <a:xfrm rot="5400000">
              <a:off x="1460754" y="4002531"/>
              <a:ext cx="372896" cy="431215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69" name="Google Shape;269;p5"/>
            <p:cNvSpPr/>
            <p:nvPr/>
          </p:nvSpPr>
          <p:spPr>
            <a:xfrm rot="5400000">
              <a:off x="1128547" y="3961854"/>
              <a:ext cx="174931" cy="20159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0" name="Google Shape;270;p5"/>
            <p:cNvSpPr/>
            <p:nvPr/>
          </p:nvSpPr>
          <p:spPr>
            <a:xfrm rot="5400000">
              <a:off x="1770825" y="4018351"/>
              <a:ext cx="118427" cy="137871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1" name="Google Shape;271;p5"/>
            <p:cNvSpPr/>
            <p:nvPr/>
          </p:nvSpPr>
          <p:spPr>
            <a:xfrm rot="5400000">
              <a:off x="1135999" y="4268968"/>
              <a:ext cx="374712" cy="64591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2" name="Google Shape;272;p5"/>
            <p:cNvSpPr/>
            <p:nvPr/>
          </p:nvSpPr>
          <p:spPr>
            <a:xfrm rot="5400000">
              <a:off x="1459847" y="4376318"/>
              <a:ext cx="374712" cy="431215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3" name="Google Shape;273;p5"/>
            <p:cNvSpPr/>
            <p:nvPr/>
          </p:nvSpPr>
          <p:spPr>
            <a:xfrm rot="5400000">
              <a:off x="167191" y="4002531"/>
              <a:ext cx="372896" cy="431215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4" name="Google Shape;274;p5"/>
            <p:cNvSpPr/>
            <p:nvPr/>
          </p:nvSpPr>
          <p:spPr>
            <a:xfrm rot="5400000">
              <a:off x="-264008" y="3629645"/>
              <a:ext cx="372910" cy="431215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5" name="Google Shape;275;p5"/>
            <p:cNvSpPr/>
            <p:nvPr/>
          </p:nvSpPr>
          <p:spPr>
            <a:xfrm rot="5400000">
              <a:off x="-49317" y="4160717"/>
              <a:ext cx="374712" cy="862417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6" name="Google Shape;276;p5"/>
            <p:cNvSpPr/>
            <p:nvPr/>
          </p:nvSpPr>
          <p:spPr>
            <a:xfrm rot="5400000">
              <a:off x="380972" y="4376325"/>
              <a:ext cx="374712" cy="431202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7" name="Google Shape;277;p5"/>
            <p:cNvSpPr/>
            <p:nvPr/>
          </p:nvSpPr>
          <p:spPr>
            <a:xfrm rot="5400000">
              <a:off x="139325" y="4533617"/>
              <a:ext cx="374712" cy="862403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8" name="Google Shape;278;p5"/>
            <p:cNvSpPr/>
            <p:nvPr/>
          </p:nvSpPr>
          <p:spPr>
            <a:xfrm rot="5400000">
              <a:off x="519274" y="4454515"/>
              <a:ext cx="747608" cy="647717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sp>
        <p:nvSpPr>
          <p:cNvPr id="279" name="Google Shape;279;p5"/>
          <p:cNvSpPr txBox="1">
            <a:spLocks noGrp="1"/>
          </p:cNvSpPr>
          <p:nvPr>
            <p:ph type="ctrTitle"/>
          </p:nvPr>
        </p:nvSpPr>
        <p:spPr>
          <a:xfrm>
            <a:off x="4308049" y="2067485"/>
            <a:ext cx="3294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latin typeface="Arial" panose="020B0604020202020204" pitchFamily="34" charset="0"/>
                <a:cs typeface="B Titr" panose="00000700000000000000" pitchFamily="2" charset="-78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80" name="Google Shape;280;p5"/>
          <p:cNvSpPr txBox="1">
            <a:spLocks noGrp="1"/>
          </p:cNvSpPr>
          <p:nvPr>
            <p:ph type="subTitle" idx="1"/>
          </p:nvPr>
        </p:nvSpPr>
        <p:spPr>
          <a:xfrm>
            <a:off x="1868250" y="2708213"/>
            <a:ext cx="4020300" cy="36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Shabnam" panose="020B0603030804020204" pitchFamily="34" charset="-78"/>
                <a:cs typeface="Shabnam" panose="020B0603030804020204" pitchFamily="34" charset="-78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cxnSp>
        <p:nvCxnSpPr>
          <p:cNvPr id="281" name="Google Shape;281;p5"/>
          <p:cNvCxnSpPr/>
          <p:nvPr/>
        </p:nvCxnSpPr>
        <p:spPr>
          <a:xfrm>
            <a:off x="5123700" y="2607238"/>
            <a:ext cx="4020300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 1" userDrawn="1">
  <p:cSld name="CUSTOM_2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oogle Shape;283;p6"/>
          <p:cNvGrpSpPr/>
          <p:nvPr/>
        </p:nvGrpSpPr>
        <p:grpSpPr>
          <a:xfrm rot="10800000">
            <a:off x="11" y="4059387"/>
            <a:ext cx="2761414" cy="1094590"/>
            <a:chOff x="5543377" y="-26648"/>
            <a:chExt cx="3613943" cy="1432521"/>
          </a:xfrm>
        </p:grpSpPr>
        <p:sp>
          <p:nvSpPr>
            <p:cNvPr id="284" name="Google Shape;284;p6"/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85" name="Google Shape;285;p6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86" name="Google Shape;286;p6"/>
            <p:cNvSpPr/>
            <p:nvPr/>
          </p:nvSpPr>
          <p:spPr>
            <a:xfrm rot="-5400000">
              <a:off x="6437042" y="-62766"/>
              <a:ext cx="479036" cy="551271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87" name="Google Shape;287;p6"/>
            <p:cNvSpPr/>
            <p:nvPr/>
          </p:nvSpPr>
          <p:spPr>
            <a:xfrm rot="-5400000">
              <a:off x="6849922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88" name="Google Shape;288;p6"/>
            <p:cNvSpPr/>
            <p:nvPr/>
          </p:nvSpPr>
          <p:spPr>
            <a:xfrm rot="-5400000">
              <a:off x="8229270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89" name="Google Shape;289;p6"/>
            <p:cNvSpPr/>
            <p:nvPr/>
          </p:nvSpPr>
          <p:spPr>
            <a:xfrm rot="-5400000">
              <a:off x="8643318" y="-63918"/>
              <a:ext cx="476733" cy="551271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0" name="Google Shape;290;p6"/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1" name="Google Shape;291;p6"/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2" name="Google Shape;292;p6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3" name="Google Shape;293;p6"/>
            <p:cNvSpPr/>
            <p:nvPr/>
          </p:nvSpPr>
          <p:spPr>
            <a:xfrm rot="-5400000">
              <a:off x="7265113" y="413968"/>
              <a:ext cx="476733" cy="553592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4" name="Google Shape;294;p6"/>
            <p:cNvSpPr/>
            <p:nvPr/>
          </p:nvSpPr>
          <p:spPr>
            <a:xfrm rot="-5400000">
              <a:off x="7540756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5" name="Google Shape;295;p6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6" name="Google Shape;296;p6"/>
            <p:cNvSpPr/>
            <p:nvPr/>
          </p:nvSpPr>
          <p:spPr>
            <a:xfrm rot="-5400000">
              <a:off x="6852226" y="277891"/>
              <a:ext cx="476733" cy="825746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7" name="Google Shape;297;p6"/>
            <p:cNvSpPr/>
            <p:nvPr/>
          </p:nvSpPr>
          <p:spPr>
            <a:xfrm rot="-5400000">
              <a:off x="5553199" y="611305"/>
              <a:ext cx="139273" cy="158917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8" name="Google Shape;298;p6"/>
            <p:cNvSpPr/>
            <p:nvPr/>
          </p:nvSpPr>
          <p:spPr>
            <a:xfrm rot="-5400000">
              <a:off x="5886623" y="414843"/>
              <a:ext cx="476733" cy="551843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9" name="Google Shape;299;p6"/>
            <p:cNvSpPr/>
            <p:nvPr/>
          </p:nvSpPr>
          <p:spPr>
            <a:xfrm rot="-5400000">
              <a:off x="8404961" y="653513"/>
              <a:ext cx="953448" cy="551271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00" name="Google Shape;300;p6"/>
            <p:cNvSpPr/>
            <p:nvPr/>
          </p:nvSpPr>
          <p:spPr>
            <a:xfrm rot="-5400000">
              <a:off x="8230422" y="276739"/>
              <a:ext cx="476733" cy="828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01" name="Google Shape;301;p6"/>
            <p:cNvSpPr/>
            <p:nvPr/>
          </p:nvSpPr>
          <p:spPr>
            <a:xfrm rot="-5400000">
              <a:off x="7817551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02" name="Google Shape;302;p6"/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03" name="Google Shape;303;p6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04" name="Google Shape;304;p6"/>
            <p:cNvSpPr/>
            <p:nvPr/>
          </p:nvSpPr>
          <p:spPr>
            <a:xfrm rot="-5400000">
              <a:off x="7163985" y="515124"/>
              <a:ext cx="953448" cy="828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cxnSp>
        <p:nvCxnSpPr>
          <p:cNvPr id="306" name="Google Shape;306;p6"/>
          <p:cNvCxnSpPr/>
          <p:nvPr/>
        </p:nvCxnSpPr>
        <p:spPr>
          <a:xfrm>
            <a:off x="8634675" y="-1604650"/>
            <a:ext cx="0" cy="2664900"/>
          </a:xfrm>
          <a:prstGeom prst="straightConnector1">
            <a:avLst/>
          </a:prstGeom>
          <a:noFill/>
          <a:ln w="28575" cap="flat" cmpd="sng">
            <a:solidFill>
              <a:srgbClr val="F5340B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 2" userDrawn="1">
  <p:cSld name="CUSTOM_2_1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9" name="Google Shape;309;p7"/>
          <p:cNvCxnSpPr/>
          <p:nvPr/>
        </p:nvCxnSpPr>
        <p:spPr>
          <a:xfrm>
            <a:off x="498026" y="-1604650"/>
            <a:ext cx="0" cy="2664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10" name="Google Shape;310;p7"/>
          <p:cNvGrpSpPr/>
          <p:nvPr/>
        </p:nvGrpSpPr>
        <p:grpSpPr>
          <a:xfrm rot="10800000" flipH="1">
            <a:off x="6396261" y="4059387"/>
            <a:ext cx="2761414" cy="1094590"/>
            <a:chOff x="5543377" y="-26648"/>
            <a:chExt cx="3613943" cy="1432521"/>
          </a:xfrm>
        </p:grpSpPr>
        <p:sp>
          <p:nvSpPr>
            <p:cNvPr id="311" name="Google Shape;311;p7"/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12" name="Google Shape;312;p7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13" name="Google Shape;313;p7"/>
            <p:cNvSpPr/>
            <p:nvPr/>
          </p:nvSpPr>
          <p:spPr>
            <a:xfrm rot="-5400000">
              <a:off x="6437042" y="-62766"/>
              <a:ext cx="479036" cy="551271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14" name="Google Shape;314;p7"/>
            <p:cNvSpPr/>
            <p:nvPr/>
          </p:nvSpPr>
          <p:spPr>
            <a:xfrm rot="-5400000">
              <a:off x="6849922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15" name="Google Shape;315;p7"/>
            <p:cNvSpPr/>
            <p:nvPr/>
          </p:nvSpPr>
          <p:spPr>
            <a:xfrm rot="-5400000">
              <a:off x="8229270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16" name="Google Shape;316;p7"/>
            <p:cNvSpPr/>
            <p:nvPr/>
          </p:nvSpPr>
          <p:spPr>
            <a:xfrm rot="-5400000">
              <a:off x="8643318" y="-63918"/>
              <a:ext cx="476733" cy="551271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17" name="Google Shape;317;p7"/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18" name="Google Shape;318;p7"/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19" name="Google Shape;319;p7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0" name="Google Shape;320;p7"/>
            <p:cNvSpPr/>
            <p:nvPr/>
          </p:nvSpPr>
          <p:spPr>
            <a:xfrm rot="-5400000">
              <a:off x="7265113" y="413968"/>
              <a:ext cx="476733" cy="553592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1" name="Google Shape;321;p7"/>
            <p:cNvSpPr/>
            <p:nvPr/>
          </p:nvSpPr>
          <p:spPr>
            <a:xfrm rot="-5400000">
              <a:off x="7540756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2" name="Google Shape;322;p7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3" name="Google Shape;323;p7"/>
            <p:cNvSpPr/>
            <p:nvPr/>
          </p:nvSpPr>
          <p:spPr>
            <a:xfrm rot="-5400000">
              <a:off x="6852226" y="277891"/>
              <a:ext cx="476733" cy="825746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4" name="Google Shape;324;p7"/>
            <p:cNvSpPr/>
            <p:nvPr/>
          </p:nvSpPr>
          <p:spPr>
            <a:xfrm rot="-5400000">
              <a:off x="5553199" y="611305"/>
              <a:ext cx="139273" cy="158917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5" name="Google Shape;325;p7"/>
            <p:cNvSpPr/>
            <p:nvPr/>
          </p:nvSpPr>
          <p:spPr>
            <a:xfrm rot="-5400000">
              <a:off x="5886623" y="414843"/>
              <a:ext cx="476733" cy="551843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6" name="Google Shape;326;p7"/>
            <p:cNvSpPr/>
            <p:nvPr/>
          </p:nvSpPr>
          <p:spPr>
            <a:xfrm rot="-5400000">
              <a:off x="8404961" y="653513"/>
              <a:ext cx="953448" cy="551271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7" name="Google Shape;327;p7"/>
            <p:cNvSpPr/>
            <p:nvPr/>
          </p:nvSpPr>
          <p:spPr>
            <a:xfrm rot="-5400000">
              <a:off x="8230422" y="276739"/>
              <a:ext cx="476733" cy="828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8" name="Google Shape;328;p7"/>
            <p:cNvSpPr/>
            <p:nvPr/>
          </p:nvSpPr>
          <p:spPr>
            <a:xfrm rot="-5400000">
              <a:off x="7817551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9" name="Google Shape;329;p7"/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30" name="Google Shape;330;p7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31" name="Google Shape;331;p7"/>
            <p:cNvSpPr/>
            <p:nvPr/>
          </p:nvSpPr>
          <p:spPr>
            <a:xfrm rot="-5400000">
              <a:off x="7163985" y="515124"/>
              <a:ext cx="953448" cy="828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CUSTOM_3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E9E6E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vo"/>
              <a:buChar char="●"/>
              <a:defRPr sz="1800"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○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■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●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○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■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●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○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Arvo"/>
              <a:buChar char="■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cs typeface="B Titr" panose="00000700000000000000" pitchFamily="2" charset="-78"/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s" smtClean="0"/>
              <a:pPr/>
              <a:t>‹#›</a:t>
            </a:fld>
            <a:endParaRPr lang="e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Shabnam" panose="020B0603030804020204" pitchFamily="34" charset="-78"/>
          <a:ea typeface="Shabnam" panose="020B0603030804020204" pitchFamily="34" charset="-78"/>
          <a:cs typeface="Shabnam" panose="020B0603030804020204" pitchFamily="34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f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f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6E1"/>
        </a:solid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1624A83-8C4C-75AD-BDC9-E005403F5BFB}"/>
              </a:ext>
            </a:extLst>
          </p:cNvPr>
          <p:cNvSpPr txBox="1"/>
          <p:nvPr/>
        </p:nvSpPr>
        <p:spPr>
          <a:xfrm>
            <a:off x="2929466" y="503125"/>
            <a:ext cx="54762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a-IR" sz="3600" dirty="0"/>
              <a:t>بررسی علمی حرکت پرس سینه </a:t>
            </a:r>
            <a:endParaRPr lang="en-US" sz="3600" dirty="0"/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3197B7B1-45F1-5B17-E10C-0B2D78DF61B6}"/>
              </a:ext>
            </a:extLst>
          </p:cNvPr>
          <p:cNvSpPr txBox="1"/>
          <p:nvPr/>
        </p:nvSpPr>
        <p:spPr>
          <a:xfrm>
            <a:off x="540174" y="334966"/>
            <a:ext cx="484632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sz="2400" b="1" dirty="0"/>
              <a:t>چکیده</a:t>
            </a:r>
          </a:p>
          <a:p>
            <a:pPr algn="r" rtl="1"/>
            <a:r>
              <a:rPr lang="fa-IR" sz="2000" dirty="0"/>
              <a:t>پرس سینه یکی از مهم‌ترین و پرکاربردترین تمرین‌های قدرتی در برنامه‌های بدنسازی و آمادگی جسمانی است. این حرکت با هدف تقویت عضلات سینه‌ای، افزایش قدرت بالاتنه و بهبود عملکرد ورزشی اجرا می‌شود. پژوهش‌ها نشان می‌دهند که پرس سینه علاوه بر افزایش حجم عضلانی، در ارتقای هماهنگی عصبی-عضلانی و ثبات مفصل شانه نیز مؤثر است. در این مقاله به بررسی عضلات درگیر، بیومکانیک حرکت، روش صحیح اجرا، نکات ایمنی، انواع پرس سینه و کاربردهای آن پرداخته می‌شود.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8B992D-DF7E-121B-60D2-00E2B7045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080" y="1239520"/>
            <a:ext cx="3610188" cy="251206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98406B-2D90-99AB-ECA8-47A8DF4FA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760" y="1034981"/>
            <a:ext cx="4558513" cy="38282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9F5582-B517-0CDE-20DA-04DE8DED9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" y="0"/>
            <a:ext cx="3779467" cy="442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72127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51D947-4657-B7C9-5A02-31D70EB1E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744" y="297674"/>
            <a:ext cx="4411696" cy="44116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13BA59-86AE-1AFF-F56F-89340350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8694" y="1241423"/>
            <a:ext cx="3732107" cy="363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82543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7790299-F5F4-9E1F-1978-A58433AB0185}"/>
              </a:ext>
            </a:extLst>
          </p:cNvPr>
          <p:cNvSpPr txBox="1"/>
          <p:nvPr/>
        </p:nvSpPr>
        <p:spPr>
          <a:xfrm>
            <a:off x="0" y="2759167"/>
            <a:ext cx="63957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000" dirty="0"/>
              <a:t>تمرینات مقاومتی نقش اساسی در بهبود آمادگی جسمانی، افزایش تراکم استخوانی، پیشگیری از آسیب و ارتقای عملکرد ورزشی دارند. در میان تمرینات بالاتنه، پرس سینه یکی از پایه‌ای‌ترین حرکات محسوب می‌شود که در رشته‌های مختلف ورزشی و برنامه‌های تناسب اندام جایگاه ویژه‌ای دارد. این حرکت معمولاً با هالتر، دمبل یا دستگاه‌های بدنسازی اجرا می‌شود و قابلیت تنظیم شدت و زاویه تمرین را داراست.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0EA564-B96F-3483-39CB-F8DD45B03F89}"/>
              </a:ext>
            </a:extLst>
          </p:cNvPr>
          <p:cNvSpPr txBox="1"/>
          <p:nvPr/>
        </p:nvSpPr>
        <p:spPr>
          <a:xfrm>
            <a:off x="2937934" y="1197392"/>
            <a:ext cx="48463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4800" b="1" dirty="0"/>
              <a:t>مقدمه</a:t>
            </a: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9EE8F3-CE1C-8DC4-D58A-67520EEE858C}"/>
              </a:ext>
            </a:extLst>
          </p:cNvPr>
          <p:cNvSpPr txBox="1"/>
          <p:nvPr/>
        </p:nvSpPr>
        <p:spPr>
          <a:xfrm>
            <a:off x="1076961" y="301882"/>
            <a:ext cx="76657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1600" b="1" dirty="0"/>
              <a:t>معرفی حرکت پرس سینه</a:t>
            </a:r>
          </a:p>
          <a:p>
            <a:pPr algn="r" rtl="1"/>
            <a:r>
              <a:rPr lang="fa-IR" sz="1600" dirty="0"/>
              <a:t>پرس سینه حرکتی چندمفصلی (</a:t>
            </a:r>
            <a:r>
              <a:rPr lang="en-US" sz="1600" dirty="0"/>
              <a:t>Multi-joint Exercise</a:t>
            </a:r>
            <a:r>
              <a:rPr lang="fa-IR" sz="1600" dirty="0"/>
              <a:t>)</a:t>
            </a:r>
            <a:r>
              <a:rPr lang="en-US" sz="1600" dirty="0"/>
              <a:t> </a:t>
            </a:r>
            <a:r>
              <a:rPr lang="fa-IR" sz="1600" dirty="0"/>
              <a:t>است که عمدتاً در مفاصل شانه و آرنج انجام می‌شود. هدف اصلی آن تقویت عضله سینه‌ای بزرگ (</a:t>
            </a:r>
            <a:r>
              <a:rPr lang="en-US" sz="1600" dirty="0"/>
              <a:t>Pectoralis Major</a:t>
            </a:r>
            <a:r>
              <a:rPr lang="fa-IR" sz="1600" dirty="0"/>
              <a:t>)</a:t>
            </a:r>
            <a:r>
              <a:rPr lang="en-US" sz="1600" dirty="0"/>
              <a:t> </a:t>
            </a:r>
            <a:r>
              <a:rPr lang="fa-IR" sz="1600" dirty="0"/>
              <a:t>و افزایش قدرت فشاردهندگی بالاتنه است.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A9A84A-F47C-5A27-F7D2-9ABA7EEBBD27}"/>
              </a:ext>
            </a:extLst>
          </p:cNvPr>
          <p:cNvSpPr txBox="1"/>
          <p:nvPr/>
        </p:nvSpPr>
        <p:spPr>
          <a:xfrm>
            <a:off x="238760" y="1290530"/>
            <a:ext cx="696806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1800" b="1" dirty="0"/>
              <a:t>عضلات درگیر در حرکت</a:t>
            </a:r>
          </a:p>
          <a:p>
            <a:pPr algn="r" rtl="1"/>
            <a:r>
              <a:rPr lang="fa-IR" sz="1800" b="1" dirty="0"/>
              <a:t>1. عضله اصلی (</a:t>
            </a:r>
            <a:r>
              <a:rPr lang="en-US" sz="1800" b="1" dirty="0"/>
              <a:t>Primary Muscle</a:t>
            </a:r>
            <a:r>
              <a:rPr lang="fa-IR" sz="1800" b="1" dirty="0"/>
              <a:t>)</a:t>
            </a:r>
            <a:endParaRPr lang="en-US" sz="1800" b="1" dirty="0"/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b="1" dirty="0"/>
              <a:t>سینه‌ای بزرگ (</a:t>
            </a:r>
            <a:r>
              <a:rPr lang="en-US" sz="1800" b="1" dirty="0"/>
              <a:t>Pectoralis Major</a:t>
            </a:r>
            <a:r>
              <a:rPr lang="fa-IR" sz="1800" b="1" dirty="0"/>
              <a:t>)</a:t>
            </a:r>
            <a:r>
              <a:rPr lang="en-US" sz="1800" b="1" dirty="0"/>
              <a:t>:</a:t>
            </a:r>
            <a:r>
              <a:rPr lang="en-US" sz="1800" dirty="0"/>
              <a:t> </a:t>
            </a:r>
            <a:r>
              <a:rPr lang="fa-IR" sz="1800" dirty="0"/>
              <a:t>مسئول حرکت افقی بازو به سمت داخل و تولید نیروی اصلی در هنگام بالا بردن وزنه.</a:t>
            </a:r>
          </a:p>
          <a:p>
            <a:pPr algn="r" rtl="1"/>
            <a:r>
              <a:rPr lang="fa-IR" sz="1800" b="1" dirty="0"/>
              <a:t>2. عضلات کمکی (</a:t>
            </a:r>
            <a:r>
              <a:rPr lang="en-US" sz="1800" b="1" dirty="0"/>
              <a:t>Synergists</a:t>
            </a:r>
            <a:r>
              <a:rPr lang="fa-IR" sz="1800" b="1" dirty="0"/>
              <a:t>)</a:t>
            </a:r>
            <a:endParaRPr lang="en-US" sz="1800" b="1" dirty="0"/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b="1" dirty="0"/>
              <a:t>سه‌سر بازویی (</a:t>
            </a:r>
            <a:r>
              <a:rPr lang="en-US" sz="1800" b="1" dirty="0"/>
              <a:t>Triceps Brachii</a:t>
            </a:r>
            <a:r>
              <a:rPr lang="fa-IR" sz="1800" b="1" dirty="0"/>
              <a:t>)</a:t>
            </a:r>
            <a:r>
              <a:rPr lang="en-US" sz="1800" b="1" dirty="0"/>
              <a:t>:</a:t>
            </a:r>
            <a:r>
              <a:rPr lang="en-US" sz="1800" dirty="0"/>
              <a:t> </a:t>
            </a:r>
            <a:r>
              <a:rPr lang="fa-IR" sz="1800" dirty="0"/>
              <a:t>باز کردن مفصل آرنج هنگام پرس وزنه.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b="1" dirty="0"/>
              <a:t>دلتوئید قدامی (</a:t>
            </a:r>
            <a:r>
              <a:rPr lang="en-US" sz="1800" b="1" dirty="0"/>
              <a:t>Anterior Deltoid</a:t>
            </a:r>
            <a:r>
              <a:rPr lang="fa-IR" sz="1800" b="1" dirty="0"/>
              <a:t>)</a:t>
            </a:r>
            <a:r>
              <a:rPr lang="en-US" sz="1800" b="1" dirty="0"/>
              <a:t>:</a:t>
            </a:r>
            <a:r>
              <a:rPr lang="en-US" sz="1800" dirty="0"/>
              <a:t> </a:t>
            </a:r>
            <a:r>
              <a:rPr lang="fa-IR" sz="1800" dirty="0"/>
              <a:t>کمک به فلکشن و اداکشن افقی شانه.</a:t>
            </a:r>
          </a:p>
          <a:p>
            <a:pPr algn="r" rtl="1"/>
            <a:r>
              <a:rPr lang="fa-IR" sz="1800" b="1" dirty="0"/>
              <a:t>3. عضلات تثبیت‌کننده (</a:t>
            </a:r>
            <a:r>
              <a:rPr lang="en-US" sz="1800" b="1" dirty="0"/>
              <a:t>Stabilizers</a:t>
            </a:r>
            <a:r>
              <a:rPr lang="fa-IR" sz="1800" b="1" dirty="0"/>
              <a:t>)</a:t>
            </a:r>
            <a:endParaRPr lang="en-US" sz="1800" b="1" dirty="0"/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b="1" dirty="0"/>
              <a:t>روتاتور کاف:</a:t>
            </a:r>
            <a:r>
              <a:rPr lang="fa-IR" sz="1800" dirty="0"/>
              <a:t> تثبیت سر استخوان بازو در حفره گلنوئید.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b="1" dirty="0"/>
              <a:t>دندانه‌ای قدامی:</a:t>
            </a:r>
            <a:r>
              <a:rPr lang="fa-IR" sz="1800" dirty="0"/>
              <a:t> تثبیت کتف روی قفسه سینه.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b="1" dirty="0"/>
              <a:t>عضلات مرکزی بدن (</a:t>
            </a:r>
            <a:r>
              <a:rPr lang="en-US" sz="1800" b="1" dirty="0"/>
              <a:t>Core</a:t>
            </a:r>
            <a:r>
              <a:rPr lang="fa-IR" sz="1800" b="1" dirty="0"/>
              <a:t>)</a:t>
            </a:r>
            <a:r>
              <a:rPr lang="en-US" sz="1800" b="1" dirty="0"/>
              <a:t>:</a:t>
            </a:r>
            <a:r>
              <a:rPr lang="en-US" sz="1800" dirty="0"/>
              <a:t> </a:t>
            </a:r>
            <a:r>
              <a:rPr lang="fa-IR" sz="1800" dirty="0"/>
              <a:t>جلوگیری از قوس بیش از حد ستون فقرات و حفظ تعادل.</a:t>
            </a: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18"/>
          <p:cNvGrpSpPr/>
          <p:nvPr/>
        </p:nvGrpSpPr>
        <p:grpSpPr>
          <a:xfrm>
            <a:off x="7907335" y="2080575"/>
            <a:ext cx="980695" cy="982361"/>
            <a:chOff x="917250" y="2165250"/>
            <a:chExt cx="980695" cy="982361"/>
          </a:xfrm>
        </p:grpSpPr>
        <p:sp>
          <p:nvSpPr>
            <p:cNvPr id="469" name="Google Shape;469;p18"/>
            <p:cNvSpPr/>
            <p:nvPr/>
          </p:nvSpPr>
          <p:spPr>
            <a:xfrm>
              <a:off x="917250" y="2165250"/>
              <a:ext cx="980695" cy="982361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70" name="Google Shape;470;p18"/>
            <p:cNvSpPr/>
            <p:nvPr/>
          </p:nvSpPr>
          <p:spPr>
            <a:xfrm>
              <a:off x="1037015" y="2285225"/>
              <a:ext cx="741167" cy="742427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71" name="Google Shape;471;p18"/>
            <p:cNvSpPr/>
            <p:nvPr/>
          </p:nvSpPr>
          <p:spPr>
            <a:xfrm>
              <a:off x="1401156" y="2550880"/>
              <a:ext cx="117765" cy="108461"/>
            </a:xfrm>
            <a:custGeom>
              <a:avLst/>
              <a:gdLst/>
              <a:ahLst/>
              <a:cxnLst/>
              <a:rect l="l" t="t" r="r" b="b"/>
              <a:pathLst>
                <a:path w="6152" h="5666" extrusionOk="0">
                  <a:moveTo>
                    <a:pt x="3044" y="1140"/>
                  </a:moveTo>
                  <a:cubicBezTo>
                    <a:pt x="3263" y="1140"/>
                    <a:pt x="3484" y="1182"/>
                    <a:pt x="3694" y="1269"/>
                  </a:cubicBezTo>
                  <a:cubicBezTo>
                    <a:pt x="4328" y="1532"/>
                    <a:pt x="4741" y="2151"/>
                    <a:pt x="4741" y="2836"/>
                  </a:cubicBezTo>
                  <a:cubicBezTo>
                    <a:pt x="4741" y="3525"/>
                    <a:pt x="4328" y="4144"/>
                    <a:pt x="3694" y="4406"/>
                  </a:cubicBezTo>
                  <a:cubicBezTo>
                    <a:pt x="3484" y="4493"/>
                    <a:pt x="3263" y="4536"/>
                    <a:pt x="3044" y="4536"/>
                  </a:cubicBezTo>
                  <a:cubicBezTo>
                    <a:pt x="2602" y="4536"/>
                    <a:pt x="2168" y="4363"/>
                    <a:pt x="1843" y="4038"/>
                  </a:cubicBezTo>
                  <a:cubicBezTo>
                    <a:pt x="1178" y="3377"/>
                    <a:pt x="1178" y="2299"/>
                    <a:pt x="1843" y="1638"/>
                  </a:cubicBezTo>
                  <a:cubicBezTo>
                    <a:pt x="2168" y="1312"/>
                    <a:pt x="2602" y="1140"/>
                    <a:pt x="3044" y="1140"/>
                  </a:cubicBezTo>
                  <a:close/>
                  <a:moveTo>
                    <a:pt x="3043" y="0"/>
                  </a:moveTo>
                  <a:cubicBezTo>
                    <a:pt x="2680" y="0"/>
                    <a:pt x="2313" y="70"/>
                    <a:pt x="1961" y="215"/>
                  </a:cubicBezTo>
                  <a:cubicBezTo>
                    <a:pt x="710" y="732"/>
                    <a:pt x="1" y="2060"/>
                    <a:pt x="264" y="3386"/>
                  </a:cubicBezTo>
                  <a:cubicBezTo>
                    <a:pt x="529" y="4709"/>
                    <a:pt x="1688" y="5666"/>
                    <a:pt x="3038" y="5666"/>
                  </a:cubicBezTo>
                  <a:cubicBezTo>
                    <a:pt x="3040" y="5666"/>
                    <a:pt x="3042" y="5666"/>
                    <a:pt x="3045" y="5666"/>
                  </a:cubicBezTo>
                  <a:cubicBezTo>
                    <a:pt x="3048" y="5666"/>
                    <a:pt x="3052" y="5666"/>
                    <a:pt x="3056" y="5666"/>
                  </a:cubicBezTo>
                  <a:cubicBezTo>
                    <a:pt x="3801" y="5666"/>
                    <a:pt x="4518" y="5367"/>
                    <a:pt x="5046" y="4838"/>
                  </a:cubicBezTo>
                  <a:cubicBezTo>
                    <a:pt x="6004" y="3884"/>
                    <a:pt x="6152" y="2386"/>
                    <a:pt x="5400" y="1260"/>
                  </a:cubicBezTo>
                  <a:cubicBezTo>
                    <a:pt x="4862" y="453"/>
                    <a:pt x="3967" y="0"/>
                    <a:pt x="30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rgbClr val="435D74"/>
                </a:solidFill>
                <a:cs typeface="B Titr" panose="00000700000000000000" pitchFamily="2" charset="-78"/>
              </a:endParaRPr>
            </a:p>
          </p:txBody>
        </p:sp>
        <p:sp>
          <p:nvSpPr>
            <p:cNvPr id="472" name="Google Shape;472;p18"/>
            <p:cNvSpPr/>
            <p:nvPr/>
          </p:nvSpPr>
          <p:spPr>
            <a:xfrm>
              <a:off x="1221300" y="2471463"/>
              <a:ext cx="372590" cy="369948"/>
            </a:xfrm>
            <a:custGeom>
              <a:avLst/>
              <a:gdLst/>
              <a:ahLst/>
              <a:cxnLst/>
              <a:rect l="l" t="t" r="r" b="b"/>
              <a:pathLst>
                <a:path w="19464" h="19326" extrusionOk="0">
                  <a:moveTo>
                    <a:pt x="17908" y="1131"/>
                  </a:moveTo>
                  <a:cubicBezTo>
                    <a:pt x="18031" y="1131"/>
                    <a:pt x="18157" y="1132"/>
                    <a:pt x="18283" y="1134"/>
                  </a:cubicBezTo>
                  <a:cubicBezTo>
                    <a:pt x="18301" y="2369"/>
                    <a:pt x="18232" y="3465"/>
                    <a:pt x="18057" y="4449"/>
                  </a:cubicBezTo>
                  <a:cubicBezTo>
                    <a:pt x="16453" y="4223"/>
                    <a:pt x="15191" y="2960"/>
                    <a:pt x="14968" y="1357"/>
                  </a:cubicBezTo>
                  <a:cubicBezTo>
                    <a:pt x="15851" y="1203"/>
                    <a:pt x="16825" y="1131"/>
                    <a:pt x="17908" y="1131"/>
                  </a:cubicBezTo>
                  <a:close/>
                  <a:moveTo>
                    <a:pt x="6462" y="6683"/>
                  </a:moveTo>
                  <a:lnTo>
                    <a:pt x="6462" y="6686"/>
                  </a:lnTo>
                  <a:cubicBezTo>
                    <a:pt x="6003" y="7471"/>
                    <a:pt x="5574" y="8281"/>
                    <a:pt x="5173" y="9066"/>
                  </a:cubicBezTo>
                  <a:lnTo>
                    <a:pt x="2712" y="8839"/>
                  </a:lnTo>
                  <a:cubicBezTo>
                    <a:pt x="3545" y="7571"/>
                    <a:pt x="4952" y="6756"/>
                    <a:pt x="6462" y="6683"/>
                  </a:cubicBezTo>
                  <a:close/>
                  <a:moveTo>
                    <a:pt x="13863" y="1608"/>
                  </a:moveTo>
                  <a:cubicBezTo>
                    <a:pt x="14195" y="3637"/>
                    <a:pt x="15783" y="5225"/>
                    <a:pt x="17809" y="5557"/>
                  </a:cubicBezTo>
                  <a:cubicBezTo>
                    <a:pt x="17347" y="7209"/>
                    <a:pt x="16532" y="8534"/>
                    <a:pt x="15303" y="9718"/>
                  </a:cubicBezTo>
                  <a:cubicBezTo>
                    <a:pt x="13932" y="11043"/>
                    <a:pt x="11825" y="12218"/>
                    <a:pt x="9868" y="13221"/>
                  </a:cubicBezTo>
                  <a:lnTo>
                    <a:pt x="6196" y="9552"/>
                  </a:lnTo>
                  <a:cubicBezTo>
                    <a:pt x="7199" y="7592"/>
                    <a:pt x="8376" y="5485"/>
                    <a:pt x="9699" y="4114"/>
                  </a:cubicBezTo>
                  <a:cubicBezTo>
                    <a:pt x="10886" y="2885"/>
                    <a:pt x="12208" y="2073"/>
                    <a:pt x="13863" y="1608"/>
                  </a:cubicBezTo>
                  <a:close/>
                  <a:moveTo>
                    <a:pt x="5659" y="10612"/>
                  </a:moveTo>
                  <a:lnTo>
                    <a:pt x="8805" y="13758"/>
                  </a:lnTo>
                  <a:lnTo>
                    <a:pt x="8503" y="13909"/>
                  </a:lnTo>
                  <a:cubicBezTo>
                    <a:pt x="8237" y="14039"/>
                    <a:pt x="7984" y="14169"/>
                    <a:pt x="7736" y="14292"/>
                  </a:cubicBezTo>
                  <a:lnTo>
                    <a:pt x="5124" y="11681"/>
                  </a:lnTo>
                  <a:cubicBezTo>
                    <a:pt x="5248" y="11433"/>
                    <a:pt x="5378" y="11179"/>
                    <a:pt x="5508" y="10914"/>
                  </a:cubicBezTo>
                  <a:lnTo>
                    <a:pt x="5659" y="10612"/>
                  </a:lnTo>
                  <a:close/>
                  <a:moveTo>
                    <a:pt x="12658" y="13000"/>
                  </a:moveTo>
                  <a:lnTo>
                    <a:pt x="12658" y="13000"/>
                  </a:lnTo>
                  <a:cubicBezTo>
                    <a:pt x="12567" y="14483"/>
                    <a:pt x="11782" y="15835"/>
                    <a:pt x="10538" y="16651"/>
                  </a:cubicBezTo>
                  <a:lnTo>
                    <a:pt x="10348" y="14247"/>
                  </a:lnTo>
                  <a:cubicBezTo>
                    <a:pt x="11109" y="13858"/>
                    <a:pt x="11894" y="13441"/>
                    <a:pt x="12658" y="13000"/>
                  </a:cubicBezTo>
                  <a:close/>
                  <a:moveTo>
                    <a:pt x="4596" y="12756"/>
                  </a:moveTo>
                  <a:lnTo>
                    <a:pt x="5233" y="13393"/>
                  </a:lnTo>
                  <a:lnTo>
                    <a:pt x="4034" y="14594"/>
                  </a:lnTo>
                  <a:cubicBezTo>
                    <a:pt x="3814" y="14815"/>
                    <a:pt x="3811" y="15174"/>
                    <a:pt x="4034" y="15395"/>
                  </a:cubicBezTo>
                  <a:cubicBezTo>
                    <a:pt x="4145" y="15505"/>
                    <a:pt x="4290" y="15560"/>
                    <a:pt x="4434" y="15560"/>
                  </a:cubicBezTo>
                  <a:cubicBezTo>
                    <a:pt x="4579" y="15560"/>
                    <a:pt x="4724" y="15505"/>
                    <a:pt x="4835" y="15395"/>
                  </a:cubicBezTo>
                  <a:lnTo>
                    <a:pt x="6036" y="14193"/>
                  </a:lnTo>
                  <a:lnTo>
                    <a:pt x="6673" y="14833"/>
                  </a:lnTo>
                  <a:cubicBezTo>
                    <a:pt x="6528" y="15192"/>
                    <a:pt x="6311" y="15521"/>
                    <a:pt x="6036" y="15796"/>
                  </a:cubicBezTo>
                  <a:cubicBezTo>
                    <a:pt x="5387" y="16445"/>
                    <a:pt x="3110" y="17327"/>
                    <a:pt x="1555" y="17864"/>
                  </a:cubicBezTo>
                  <a:cubicBezTo>
                    <a:pt x="2096" y="16312"/>
                    <a:pt x="2984" y="14042"/>
                    <a:pt x="3633" y="13393"/>
                  </a:cubicBezTo>
                  <a:cubicBezTo>
                    <a:pt x="3908" y="13115"/>
                    <a:pt x="4234" y="12900"/>
                    <a:pt x="4596" y="12756"/>
                  </a:cubicBezTo>
                  <a:close/>
                  <a:moveTo>
                    <a:pt x="17939" y="0"/>
                  </a:moveTo>
                  <a:cubicBezTo>
                    <a:pt x="16582" y="0"/>
                    <a:pt x="15371" y="113"/>
                    <a:pt x="14282" y="349"/>
                  </a:cubicBezTo>
                  <a:cubicBezTo>
                    <a:pt x="14258" y="352"/>
                    <a:pt x="14234" y="358"/>
                    <a:pt x="14213" y="364"/>
                  </a:cubicBezTo>
                  <a:cubicBezTo>
                    <a:pt x="12057" y="841"/>
                    <a:pt x="10360" y="1801"/>
                    <a:pt x="8887" y="3329"/>
                  </a:cubicBezTo>
                  <a:cubicBezTo>
                    <a:pt x="8277" y="3960"/>
                    <a:pt x="7703" y="4724"/>
                    <a:pt x="7166" y="5548"/>
                  </a:cubicBezTo>
                  <a:lnTo>
                    <a:pt x="6676" y="5548"/>
                  </a:lnTo>
                  <a:cubicBezTo>
                    <a:pt x="5583" y="5548"/>
                    <a:pt x="4511" y="5856"/>
                    <a:pt x="3584" y="6436"/>
                  </a:cubicBezTo>
                  <a:cubicBezTo>
                    <a:pt x="2658" y="7016"/>
                    <a:pt x="1909" y="7837"/>
                    <a:pt x="1420" y="8815"/>
                  </a:cubicBezTo>
                  <a:lnTo>
                    <a:pt x="1284" y="9084"/>
                  </a:lnTo>
                  <a:cubicBezTo>
                    <a:pt x="1096" y="9458"/>
                    <a:pt x="1368" y="9902"/>
                    <a:pt x="1791" y="9905"/>
                  </a:cubicBezTo>
                  <a:lnTo>
                    <a:pt x="1948" y="9905"/>
                  </a:lnTo>
                  <a:lnTo>
                    <a:pt x="4623" y="10153"/>
                  </a:lnTo>
                  <a:cubicBezTo>
                    <a:pt x="4581" y="10237"/>
                    <a:pt x="4539" y="10322"/>
                    <a:pt x="4496" y="10409"/>
                  </a:cubicBezTo>
                  <a:cubicBezTo>
                    <a:pt x="4297" y="10802"/>
                    <a:pt x="4113" y="11176"/>
                    <a:pt x="3929" y="11533"/>
                  </a:cubicBezTo>
                  <a:cubicBezTo>
                    <a:pt x="3880" y="11626"/>
                    <a:pt x="3859" y="11732"/>
                    <a:pt x="3868" y="11838"/>
                  </a:cubicBezTo>
                  <a:cubicBezTo>
                    <a:pt x="3485" y="12031"/>
                    <a:pt x="3135" y="12287"/>
                    <a:pt x="2833" y="12592"/>
                  </a:cubicBezTo>
                  <a:cubicBezTo>
                    <a:pt x="1664" y="13761"/>
                    <a:pt x="275" y="18097"/>
                    <a:pt x="121" y="18586"/>
                  </a:cubicBezTo>
                  <a:cubicBezTo>
                    <a:pt x="1" y="18966"/>
                    <a:pt x="294" y="19325"/>
                    <a:pt x="657" y="19325"/>
                  </a:cubicBezTo>
                  <a:cubicBezTo>
                    <a:pt x="713" y="19325"/>
                    <a:pt x="770" y="19317"/>
                    <a:pt x="828" y="19299"/>
                  </a:cubicBezTo>
                  <a:cubicBezTo>
                    <a:pt x="1320" y="19145"/>
                    <a:pt x="5665" y="17765"/>
                    <a:pt x="6836" y="16593"/>
                  </a:cubicBezTo>
                  <a:cubicBezTo>
                    <a:pt x="7144" y="16288"/>
                    <a:pt x="7398" y="15935"/>
                    <a:pt x="7594" y="15549"/>
                  </a:cubicBezTo>
                  <a:lnTo>
                    <a:pt x="7628" y="15549"/>
                  </a:lnTo>
                  <a:cubicBezTo>
                    <a:pt x="7715" y="15549"/>
                    <a:pt x="7806" y="15527"/>
                    <a:pt x="7884" y="15485"/>
                  </a:cubicBezTo>
                  <a:cubicBezTo>
                    <a:pt x="8240" y="15304"/>
                    <a:pt x="8615" y="15117"/>
                    <a:pt x="9010" y="14920"/>
                  </a:cubicBezTo>
                  <a:lnTo>
                    <a:pt x="9255" y="14797"/>
                  </a:lnTo>
                  <a:lnTo>
                    <a:pt x="9463" y="17418"/>
                  </a:lnTo>
                  <a:lnTo>
                    <a:pt x="9463" y="17578"/>
                  </a:lnTo>
                  <a:cubicBezTo>
                    <a:pt x="9463" y="17906"/>
                    <a:pt x="9732" y="18144"/>
                    <a:pt x="10028" y="18144"/>
                  </a:cubicBezTo>
                  <a:cubicBezTo>
                    <a:pt x="10113" y="18144"/>
                    <a:pt x="10201" y="18124"/>
                    <a:pt x="10285" y="18082"/>
                  </a:cubicBezTo>
                  <a:lnTo>
                    <a:pt x="10553" y="17946"/>
                  </a:lnTo>
                  <a:cubicBezTo>
                    <a:pt x="12543" y="16950"/>
                    <a:pt x="13802" y="14914"/>
                    <a:pt x="13799" y="12689"/>
                  </a:cubicBezTo>
                  <a:lnTo>
                    <a:pt x="13799" y="12303"/>
                  </a:lnTo>
                  <a:cubicBezTo>
                    <a:pt x="14654" y="11750"/>
                    <a:pt x="15442" y="11161"/>
                    <a:pt x="16091" y="10536"/>
                  </a:cubicBezTo>
                  <a:cubicBezTo>
                    <a:pt x="17619" y="9060"/>
                    <a:pt x="18582" y="7366"/>
                    <a:pt x="19059" y="5207"/>
                  </a:cubicBezTo>
                  <a:cubicBezTo>
                    <a:pt x="19065" y="5186"/>
                    <a:pt x="19068" y="5165"/>
                    <a:pt x="19071" y="5140"/>
                  </a:cubicBezTo>
                  <a:cubicBezTo>
                    <a:pt x="19361" y="3809"/>
                    <a:pt x="19464" y="2302"/>
                    <a:pt x="19403" y="563"/>
                  </a:cubicBezTo>
                  <a:cubicBezTo>
                    <a:pt x="19394" y="264"/>
                    <a:pt x="19156" y="25"/>
                    <a:pt x="18857" y="16"/>
                  </a:cubicBezTo>
                  <a:cubicBezTo>
                    <a:pt x="18544" y="6"/>
                    <a:pt x="18238" y="0"/>
                    <a:pt x="179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rgbClr val="435D74"/>
                </a:solidFill>
                <a:cs typeface="B Titr" panose="00000700000000000000" pitchFamily="2" charset="-78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63F662F-75FB-FF30-3236-DE62136A7CDF}"/>
              </a:ext>
            </a:extLst>
          </p:cNvPr>
          <p:cNvSpPr txBox="1"/>
          <p:nvPr/>
        </p:nvSpPr>
        <p:spPr>
          <a:xfrm>
            <a:off x="304799" y="354507"/>
            <a:ext cx="736261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000" b="1" dirty="0"/>
              <a:t>بیومکانیک حرکت پرس سینه</a:t>
            </a:r>
          </a:p>
          <a:p>
            <a:pPr algn="r" rtl="1"/>
            <a:r>
              <a:rPr lang="fa-IR" sz="2000" dirty="0"/>
              <a:t>حرکت پرس سینه شامل دو فاز اصلی است:</a:t>
            </a:r>
          </a:p>
          <a:p>
            <a:pPr algn="r" rtl="1"/>
            <a:r>
              <a:rPr lang="fa-IR" sz="2000" b="1" dirty="0"/>
              <a:t>فاز اکسنتریک (پایین آوردن وزنه)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2000" dirty="0"/>
              <a:t>انقباض کنترل‌شده عضلات سینه‌ای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2000" dirty="0"/>
              <a:t>کشیده شدن عضله تحت بار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2000" dirty="0"/>
              <a:t>افزایش تنش عضلانی و تحریک رشد</a:t>
            </a:r>
          </a:p>
          <a:p>
            <a:pPr algn="r" rtl="1"/>
            <a:r>
              <a:rPr lang="fa-IR" sz="2000" b="1" dirty="0"/>
              <a:t>فاز کانسنتریک (بالا بردن وزنه)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2000" dirty="0"/>
              <a:t>انقباض فعال عضلات سینه و سه‌سر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2000" dirty="0"/>
              <a:t>غلبه بر نیروی جاذبه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2000" dirty="0"/>
              <a:t>تولید نیروی حداکثری</a:t>
            </a:r>
          </a:p>
          <a:p>
            <a:pPr algn="r" rtl="1"/>
            <a:r>
              <a:rPr lang="fa-IR" sz="2000" dirty="0"/>
              <a:t>زاویه بازو نسبت به تنه (حدود 45 تا 75 درجه) نقش مهمی در کاهش فشار روی مفصل شانه دارد.</a:t>
            </a:r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18"/>
          <p:cNvGrpSpPr/>
          <p:nvPr/>
        </p:nvGrpSpPr>
        <p:grpSpPr>
          <a:xfrm>
            <a:off x="7907335" y="2080575"/>
            <a:ext cx="980695" cy="982361"/>
            <a:chOff x="917250" y="2165250"/>
            <a:chExt cx="980695" cy="982361"/>
          </a:xfrm>
        </p:grpSpPr>
        <p:sp>
          <p:nvSpPr>
            <p:cNvPr id="469" name="Google Shape;469;p18"/>
            <p:cNvSpPr/>
            <p:nvPr/>
          </p:nvSpPr>
          <p:spPr>
            <a:xfrm>
              <a:off x="917250" y="2165250"/>
              <a:ext cx="980695" cy="982361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70" name="Google Shape;470;p18"/>
            <p:cNvSpPr/>
            <p:nvPr/>
          </p:nvSpPr>
          <p:spPr>
            <a:xfrm>
              <a:off x="1037015" y="2285225"/>
              <a:ext cx="741167" cy="742427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71" name="Google Shape;471;p18"/>
            <p:cNvSpPr/>
            <p:nvPr/>
          </p:nvSpPr>
          <p:spPr>
            <a:xfrm>
              <a:off x="1401156" y="2550880"/>
              <a:ext cx="117765" cy="108461"/>
            </a:xfrm>
            <a:custGeom>
              <a:avLst/>
              <a:gdLst/>
              <a:ahLst/>
              <a:cxnLst/>
              <a:rect l="l" t="t" r="r" b="b"/>
              <a:pathLst>
                <a:path w="6152" h="5666" extrusionOk="0">
                  <a:moveTo>
                    <a:pt x="3044" y="1140"/>
                  </a:moveTo>
                  <a:cubicBezTo>
                    <a:pt x="3263" y="1140"/>
                    <a:pt x="3484" y="1182"/>
                    <a:pt x="3694" y="1269"/>
                  </a:cubicBezTo>
                  <a:cubicBezTo>
                    <a:pt x="4328" y="1532"/>
                    <a:pt x="4741" y="2151"/>
                    <a:pt x="4741" y="2836"/>
                  </a:cubicBezTo>
                  <a:cubicBezTo>
                    <a:pt x="4741" y="3525"/>
                    <a:pt x="4328" y="4144"/>
                    <a:pt x="3694" y="4406"/>
                  </a:cubicBezTo>
                  <a:cubicBezTo>
                    <a:pt x="3484" y="4493"/>
                    <a:pt x="3263" y="4536"/>
                    <a:pt x="3044" y="4536"/>
                  </a:cubicBezTo>
                  <a:cubicBezTo>
                    <a:pt x="2602" y="4536"/>
                    <a:pt x="2168" y="4363"/>
                    <a:pt x="1843" y="4038"/>
                  </a:cubicBezTo>
                  <a:cubicBezTo>
                    <a:pt x="1178" y="3377"/>
                    <a:pt x="1178" y="2299"/>
                    <a:pt x="1843" y="1638"/>
                  </a:cubicBezTo>
                  <a:cubicBezTo>
                    <a:pt x="2168" y="1312"/>
                    <a:pt x="2602" y="1140"/>
                    <a:pt x="3044" y="1140"/>
                  </a:cubicBezTo>
                  <a:close/>
                  <a:moveTo>
                    <a:pt x="3043" y="0"/>
                  </a:moveTo>
                  <a:cubicBezTo>
                    <a:pt x="2680" y="0"/>
                    <a:pt x="2313" y="70"/>
                    <a:pt x="1961" y="215"/>
                  </a:cubicBezTo>
                  <a:cubicBezTo>
                    <a:pt x="710" y="732"/>
                    <a:pt x="1" y="2060"/>
                    <a:pt x="264" y="3386"/>
                  </a:cubicBezTo>
                  <a:cubicBezTo>
                    <a:pt x="529" y="4709"/>
                    <a:pt x="1688" y="5666"/>
                    <a:pt x="3038" y="5666"/>
                  </a:cubicBezTo>
                  <a:cubicBezTo>
                    <a:pt x="3040" y="5666"/>
                    <a:pt x="3042" y="5666"/>
                    <a:pt x="3045" y="5666"/>
                  </a:cubicBezTo>
                  <a:cubicBezTo>
                    <a:pt x="3048" y="5666"/>
                    <a:pt x="3052" y="5666"/>
                    <a:pt x="3056" y="5666"/>
                  </a:cubicBezTo>
                  <a:cubicBezTo>
                    <a:pt x="3801" y="5666"/>
                    <a:pt x="4518" y="5367"/>
                    <a:pt x="5046" y="4838"/>
                  </a:cubicBezTo>
                  <a:cubicBezTo>
                    <a:pt x="6004" y="3884"/>
                    <a:pt x="6152" y="2386"/>
                    <a:pt x="5400" y="1260"/>
                  </a:cubicBezTo>
                  <a:cubicBezTo>
                    <a:pt x="4862" y="453"/>
                    <a:pt x="3967" y="0"/>
                    <a:pt x="30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rgbClr val="435D74"/>
                </a:solidFill>
                <a:cs typeface="B Titr" panose="00000700000000000000" pitchFamily="2" charset="-78"/>
              </a:endParaRPr>
            </a:p>
          </p:txBody>
        </p:sp>
        <p:sp>
          <p:nvSpPr>
            <p:cNvPr id="472" name="Google Shape;472;p18"/>
            <p:cNvSpPr/>
            <p:nvPr/>
          </p:nvSpPr>
          <p:spPr>
            <a:xfrm>
              <a:off x="1221300" y="2471463"/>
              <a:ext cx="372590" cy="369948"/>
            </a:xfrm>
            <a:custGeom>
              <a:avLst/>
              <a:gdLst/>
              <a:ahLst/>
              <a:cxnLst/>
              <a:rect l="l" t="t" r="r" b="b"/>
              <a:pathLst>
                <a:path w="19464" h="19326" extrusionOk="0">
                  <a:moveTo>
                    <a:pt x="17908" y="1131"/>
                  </a:moveTo>
                  <a:cubicBezTo>
                    <a:pt x="18031" y="1131"/>
                    <a:pt x="18157" y="1132"/>
                    <a:pt x="18283" y="1134"/>
                  </a:cubicBezTo>
                  <a:cubicBezTo>
                    <a:pt x="18301" y="2369"/>
                    <a:pt x="18232" y="3465"/>
                    <a:pt x="18057" y="4449"/>
                  </a:cubicBezTo>
                  <a:cubicBezTo>
                    <a:pt x="16453" y="4223"/>
                    <a:pt x="15191" y="2960"/>
                    <a:pt x="14968" y="1357"/>
                  </a:cubicBezTo>
                  <a:cubicBezTo>
                    <a:pt x="15851" y="1203"/>
                    <a:pt x="16825" y="1131"/>
                    <a:pt x="17908" y="1131"/>
                  </a:cubicBezTo>
                  <a:close/>
                  <a:moveTo>
                    <a:pt x="6462" y="6683"/>
                  </a:moveTo>
                  <a:lnTo>
                    <a:pt x="6462" y="6686"/>
                  </a:lnTo>
                  <a:cubicBezTo>
                    <a:pt x="6003" y="7471"/>
                    <a:pt x="5574" y="8281"/>
                    <a:pt x="5173" y="9066"/>
                  </a:cubicBezTo>
                  <a:lnTo>
                    <a:pt x="2712" y="8839"/>
                  </a:lnTo>
                  <a:cubicBezTo>
                    <a:pt x="3545" y="7571"/>
                    <a:pt x="4952" y="6756"/>
                    <a:pt x="6462" y="6683"/>
                  </a:cubicBezTo>
                  <a:close/>
                  <a:moveTo>
                    <a:pt x="13863" y="1608"/>
                  </a:moveTo>
                  <a:cubicBezTo>
                    <a:pt x="14195" y="3637"/>
                    <a:pt x="15783" y="5225"/>
                    <a:pt x="17809" y="5557"/>
                  </a:cubicBezTo>
                  <a:cubicBezTo>
                    <a:pt x="17347" y="7209"/>
                    <a:pt x="16532" y="8534"/>
                    <a:pt x="15303" y="9718"/>
                  </a:cubicBezTo>
                  <a:cubicBezTo>
                    <a:pt x="13932" y="11043"/>
                    <a:pt x="11825" y="12218"/>
                    <a:pt x="9868" y="13221"/>
                  </a:cubicBezTo>
                  <a:lnTo>
                    <a:pt x="6196" y="9552"/>
                  </a:lnTo>
                  <a:cubicBezTo>
                    <a:pt x="7199" y="7592"/>
                    <a:pt x="8376" y="5485"/>
                    <a:pt x="9699" y="4114"/>
                  </a:cubicBezTo>
                  <a:cubicBezTo>
                    <a:pt x="10886" y="2885"/>
                    <a:pt x="12208" y="2073"/>
                    <a:pt x="13863" y="1608"/>
                  </a:cubicBezTo>
                  <a:close/>
                  <a:moveTo>
                    <a:pt x="5659" y="10612"/>
                  </a:moveTo>
                  <a:lnTo>
                    <a:pt x="8805" y="13758"/>
                  </a:lnTo>
                  <a:lnTo>
                    <a:pt x="8503" y="13909"/>
                  </a:lnTo>
                  <a:cubicBezTo>
                    <a:pt x="8237" y="14039"/>
                    <a:pt x="7984" y="14169"/>
                    <a:pt x="7736" y="14292"/>
                  </a:cubicBezTo>
                  <a:lnTo>
                    <a:pt x="5124" y="11681"/>
                  </a:lnTo>
                  <a:cubicBezTo>
                    <a:pt x="5248" y="11433"/>
                    <a:pt x="5378" y="11179"/>
                    <a:pt x="5508" y="10914"/>
                  </a:cubicBezTo>
                  <a:lnTo>
                    <a:pt x="5659" y="10612"/>
                  </a:lnTo>
                  <a:close/>
                  <a:moveTo>
                    <a:pt x="12658" y="13000"/>
                  </a:moveTo>
                  <a:lnTo>
                    <a:pt x="12658" y="13000"/>
                  </a:lnTo>
                  <a:cubicBezTo>
                    <a:pt x="12567" y="14483"/>
                    <a:pt x="11782" y="15835"/>
                    <a:pt x="10538" y="16651"/>
                  </a:cubicBezTo>
                  <a:lnTo>
                    <a:pt x="10348" y="14247"/>
                  </a:lnTo>
                  <a:cubicBezTo>
                    <a:pt x="11109" y="13858"/>
                    <a:pt x="11894" y="13441"/>
                    <a:pt x="12658" y="13000"/>
                  </a:cubicBezTo>
                  <a:close/>
                  <a:moveTo>
                    <a:pt x="4596" y="12756"/>
                  </a:moveTo>
                  <a:lnTo>
                    <a:pt x="5233" y="13393"/>
                  </a:lnTo>
                  <a:lnTo>
                    <a:pt x="4034" y="14594"/>
                  </a:lnTo>
                  <a:cubicBezTo>
                    <a:pt x="3814" y="14815"/>
                    <a:pt x="3811" y="15174"/>
                    <a:pt x="4034" y="15395"/>
                  </a:cubicBezTo>
                  <a:cubicBezTo>
                    <a:pt x="4145" y="15505"/>
                    <a:pt x="4290" y="15560"/>
                    <a:pt x="4434" y="15560"/>
                  </a:cubicBezTo>
                  <a:cubicBezTo>
                    <a:pt x="4579" y="15560"/>
                    <a:pt x="4724" y="15505"/>
                    <a:pt x="4835" y="15395"/>
                  </a:cubicBezTo>
                  <a:lnTo>
                    <a:pt x="6036" y="14193"/>
                  </a:lnTo>
                  <a:lnTo>
                    <a:pt x="6673" y="14833"/>
                  </a:lnTo>
                  <a:cubicBezTo>
                    <a:pt x="6528" y="15192"/>
                    <a:pt x="6311" y="15521"/>
                    <a:pt x="6036" y="15796"/>
                  </a:cubicBezTo>
                  <a:cubicBezTo>
                    <a:pt x="5387" y="16445"/>
                    <a:pt x="3110" y="17327"/>
                    <a:pt x="1555" y="17864"/>
                  </a:cubicBezTo>
                  <a:cubicBezTo>
                    <a:pt x="2096" y="16312"/>
                    <a:pt x="2984" y="14042"/>
                    <a:pt x="3633" y="13393"/>
                  </a:cubicBezTo>
                  <a:cubicBezTo>
                    <a:pt x="3908" y="13115"/>
                    <a:pt x="4234" y="12900"/>
                    <a:pt x="4596" y="12756"/>
                  </a:cubicBezTo>
                  <a:close/>
                  <a:moveTo>
                    <a:pt x="17939" y="0"/>
                  </a:moveTo>
                  <a:cubicBezTo>
                    <a:pt x="16582" y="0"/>
                    <a:pt x="15371" y="113"/>
                    <a:pt x="14282" y="349"/>
                  </a:cubicBezTo>
                  <a:cubicBezTo>
                    <a:pt x="14258" y="352"/>
                    <a:pt x="14234" y="358"/>
                    <a:pt x="14213" y="364"/>
                  </a:cubicBezTo>
                  <a:cubicBezTo>
                    <a:pt x="12057" y="841"/>
                    <a:pt x="10360" y="1801"/>
                    <a:pt x="8887" y="3329"/>
                  </a:cubicBezTo>
                  <a:cubicBezTo>
                    <a:pt x="8277" y="3960"/>
                    <a:pt x="7703" y="4724"/>
                    <a:pt x="7166" y="5548"/>
                  </a:cubicBezTo>
                  <a:lnTo>
                    <a:pt x="6676" y="5548"/>
                  </a:lnTo>
                  <a:cubicBezTo>
                    <a:pt x="5583" y="5548"/>
                    <a:pt x="4511" y="5856"/>
                    <a:pt x="3584" y="6436"/>
                  </a:cubicBezTo>
                  <a:cubicBezTo>
                    <a:pt x="2658" y="7016"/>
                    <a:pt x="1909" y="7837"/>
                    <a:pt x="1420" y="8815"/>
                  </a:cubicBezTo>
                  <a:lnTo>
                    <a:pt x="1284" y="9084"/>
                  </a:lnTo>
                  <a:cubicBezTo>
                    <a:pt x="1096" y="9458"/>
                    <a:pt x="1368" y="9902"/>
                    <a:pt x="1791" y="9905"/>
                  </a:cubicBezTo>
                  <a:lnTo>
                    <a:pt x="1948" y="9905"/>
                  </a:lnTo>
                  <a:lnTo>
                    <a:pt x="4623" y="10153"/>
                  </a:lnTo>
                  <a:cubicBezTo>
                    <a:pt x="4581" y="10237"/>
                    <a:pt x="4539" y="10322"/>
                    <a:pt x="4496" y="10409"/>
                  </a:cubicBezTo>
                  <a:cubicBezTo>
                    <a:pt x="4297" y="10802"/>
                    <a:pt x="4113" y="11176"/>
                    <a:pt x="3929" y="11533"/>
                  </a:cubicBezTo>
                  <a:cubicBezTo>
                    <a:pt x="3880" y="11626"/>
                    <a:pt x="3859" y="11732"/>
                    <a:pt x="3868" y="11838"/>
                  </a:cubicBezTo>
                  <a:cubicBezTo>
                    <a:pt x="3485" y="12031"/>
                    <a:pt x="3135" y="12287"/>
                    <a:pt x="2833" y="12592"/>
                  </a:cubicBezTo>
                  <a:cubicBezTo>
                    <a:pt x="1664" y="13761"/>
                    <a:pt x="275" y="18097"/>
                    <a:pt x="121" y="18586"/>
                  </a:cubicBezTo>
                  <a:cubicBezTo>
                    <a:pt x="1" y="18966"/>
                    <a:pt x="294" y="19325"/>
                    <a:pt x="657" y="19325"/>
                  </a:cubicBezTo>
                  <a:cubicBezTo>
                    <a:pt x="713" y="19325"/>
                    <a:pt x="770" y="19317"/>
                    <a:pt x="828" y="19299"/>
                  </a:cubicBezTo>
                  <a:cubicBezTo>
                    <a:pt x="1320" y="19145"/>
                    <a:pt x="5665" y="17765"/>
                    <a:pt x="6836" y="16593"/>
                  </a:cubicBezTo>
                  <a:cubicBezTo>
                    <a:pt x="7144" y="16288"/>
                    <a:pt x="7398" y="15935"/>
                    <a:pt x="7594" y="15549"/>
                  </a:cubicBezTo>
                  <a:lnTo>
                    <a:pt x="7628" y="15549"/>
                  </a:lnTo>
                  <a:cubicBezTo>
                    <a:pt x="7715" y="15549"/>
                    <a:pt x="7806" y="15527"/>
                    <a:pt x="7884" y="15485"/>
                  </a:cubicBezTo>
                  <a:cubicBezTo>
                    <a:pt x="8240" y="15304"/>
                    <a:pt x="8615" y="15117"/>
                    <a:pt x="9010" y="14920"/>
                  </a:cubicBezTo>
                  <a:lnTo>
                    <a:pt x="9255" y="14797"/>
                  </a:lnTo>
                  <a:lnTo>
                    <a:pt x="9463" y="17418"/>
                  </a:lnTo>
                  <a:lnTo>
                    <a:pt x="9463" y="17578"/>
                  </a:lnTo>
                  <a:cubicBezTo>
                    <a:pt x="9463" y="17906"/>
                    <a:pt x="9732" y="18144"/>
                    <a:pt x="10028" y="18144"/>
                  </a:cubicBezTo>
                  <a:cubicBezTo>
                    <a:pt x="10113" y="18144"/>
                    <a:pt x="10201" y="18124"/>
                    <a:pt x="10285" y="18082"/>
                  </a:cubicBezTo>
                  <a:lnTo>
                    <a:pt x="10553" y="17946"/>
                  </a:lnTo>
                  <a:cubicBezTo>
                    <a:pt x="12543" y="16950"/>
                    <a:pt x="13802" y="14914"/>
                    <a:pt x="13799" y="12689"/>
                  </a:cubicBezTo>
                  <a:lnTo>
                    <a:pt x="13799" y="12303"/>
                  </a:lnTo>
                  <a:cubicBezTo>
                    <a:pt x="14654" y="11750"/>
                    <a:pt x="15442" y="11161"/>
                    <a:pt x="16091" y="10536"/>
                  </a:cubicBezTo>
                  <a:cubicBezTo>
                    <a:pt x="17619" y="9060"/>
                    <a:pt x="18582" y="7366"/>
                    <a:pt x="19059" y="5207"/>
                  </a:cubicBezTo>
                  <a:cubicBezTo>
                    <a:pt x="19065" y="5186"/>
                    <a:pt x="19068" y="5165"/>
                    <a:pt x="19071" y="5140"/>
                  </a:cubicBezTo>
                  <a:cubicBezTo>
                    <a:pt x="19361" y="3809"/>
                    <a:pt x="19464" y="2302"/>
                    <a:pt x="19403" y="563"/>
                  </a:cubicBezTo>
                  <a:cubicBezTo>
                    <a:pt x="19394" y="264"/>
                    <a:pt x="19156" y="25"/>
                    <a:pt x="18857" y="16"/>
                  </a:cubicBezTo>
                  <a:cubicBezTo>
                    <a:pt x="18544" y="6"/>
                    <a:pt x="18238" y="0"/>
                    <a:pt x="179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rgbClr val="435D74"/>
                </a:solidFill>
                <a:cs typeface="B Titr" panose="00000700000000000000" pitchFamily="2" charset="-78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52B65F4-02FC-86E6-EA9F-F9202E4A8898}"/>
              </a:ext>
            </a:extLst>
          </p:cNvPr>
          <p:cNvSpPr txBox="1"/>
          <p:nvPr/>
        </p:nvSpPr>
        <p:spPr>
          <a:xfrm>
            <a:off x="1158240" y="141927"/>
            <a:ext cx="657834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sz="1600" b="1" dirty="0"/>
              <a:t>روش اجرای صحیح پرس سینه با هالتر</a:t>
            </a:r>
          </a:p>
          <a:p>
            <a:pPr algn="r" rtl="1">
              <a:buFont typeface="+mj-lt"/>
              <a:buAutoNum type="arabicPeriod"/>
            </a:pPr>
            <a:r>
              <a:rPr lang="fa-IR" sz="1600" dirty="0"/>
              <a:t>دراز کشیدن روی نیمکت با قرارگیری کامل سر، شانه و باسن روی سطح.</a:t>
            </a:r>
          </a:p>
          <a:p>
            <a:pPr algn="r" rtl="1">
              <a:buFont typeface="+mj-lt"/>
              <a:buAutoNum type="arabicPeriod"/>
            </a:pPr>
            <a:r>
              <a:rPr lang="fa-IR" sz="1600" dirty="0"/>
              <a:t>قرار دادن پاها به صورت ثابت روی زمین.</a:t>
            </a:r>
          </a:p>
          <a:p>
            <a:pPr algn="r" rtl="1">
              <a:buFont typeface="+mj-lt"/>
              <a:buAutoNum type="arabicPeriod"/>
            </a:pPr>
            <a:r>
              <a:rPr lang="fa-IR" sz="1600" dirty="0"/>
              <a:t>گرفتن میله کمی بازتر از عرض شانه‌ها.</a:t>
            </a:r>
          </a:p>
          <a:p>
            <a:pPr algn="r" rtl="1">
              <a:buFont typeface="+mj-lt"/>
              <a:buAutoNum type="arabicPeriod"/>
            </a:pPr>
            <a:r>
              <a:rPr lang="fa-IR" sz="1600" dirty="0"/>
              <a:t>خارج کردن میله از پایه با کمک یار تمرینی.</a:t>
            </a:r>
          </a:p>
          <a:p>
            <a:pPr algn="r" rtl="1">
              <a:buFont typeface="+mj-lt"/>
              <a:buAutoNum type="arabicPeriod"/>
            </a:pPr>
            <a:r>
              <a:rPr lang="fa-IR" sz="1600" dirty="0"/>
              <a:t>پایین آوردن کنترل‌شده میله تا نزدیکی سینه (ناحیه میانی).</a:t>
            </a:r>
          </a:p>
          <a:p>
            <a:pPr algn="r" rtl="1">
              <a:buFont typeface="+mj-lt"/>
              <a:buAutoNum type="arabicPeriod"/>
            </a:pPr>
            <a:r>
              <a:rPr lang="fa-IR" sz="1600" dirty="0"/>
              <a:t>پرس کردن وزنه تا صاف شدن تقریبی آرنج‌ها بدون قفل کامل مفصل.</a:t>
            </a:r>
          </a:p>
          <a:p>
            <a:pPr algn="r" rtl="1">
              <a:buFont typeface="+mj-lt"/>
              <a:buAutoNum type="arabicPeriod"/>
            </a:pPr>
            <a:r>
              <a:rPr lang="fa-IR" sz="1600" dirty="0"/>
              <a:t>تکرار حرکت طبق برنامه تمرینی.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10E77E-7A4A-B0CD-4A74-537AB0E25566}"/>
              </a:ext>
            </a:extLst>
          </p:cNvPr>
          <p:cNvSpPr txBox="1"/>
          <p:nvPr/>
        </p:nvSpPr>
        <p:spPr>
          <a:xfrm>
            <a:off x="634994" y="2356334"/>
            <a:ext cx="663279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sz="1800" b="1" dirty="0"/>
              <a:t>نکات ایمنی و پیشگیری از آسیب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dirty="0"/>
              <a:t>انجام گرم‌کردن عمومی و اختصاصی پیش از تمرین.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dirty="0"/>
              <a:t>استفاده از وزنه متناسب با توان فرد.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dirty="0"/>
              <a:t>خودداری از قوس بیش از حد کمر.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dirty="0"/>
              <a:t>کنترل سرعت حرکت و پرهیز از ضربه زدن به میله.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dirty="0"/>
              <a:t>استفاده از یار تمرینی در وزنه‌های سنگین.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dirty="0"/>
              <a:t>رعایت الگوی صحیح تنفس (دم در پایین آوردن، بازدم در بالا بردن).</a:t>
            </a:r>
          </a:p>
        </p:txBody>
      </p:sp>
    </p:spTree>
    <p:extLst>
      <p:ext uri="{BB962C8B-B14F-4D97-AF65-F5344CB8AC3E}">
        <p14:creationId xmlns:p14="http://schemas.microsoft.com/office/powerpoint/2010/main" val="4110588118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18"/>
          <p:cNvGrpSpPr/>
          <p:nvPr/>
        </p:nvGrpSpPr>
        <p:grpSpPr>
          <a:xfrm>
            <a:off x="7907335" y="2080575"/>
            <a:ext cx="980695" cy="982361"/>
            <a:chOff x="917250" y="2165250"/>
            <a:chExt cx="980695" cy="982361"/>
          </a:xfrm>
        </p:grpSpPr>
        <p:sp>
          <p:nvSpPr>
            <p:cNvPr id="469" name="Google Shape;469;p18"/>
            <p:cNvSpPr/>
            <p:nvPr/>
          </p:nvSpPr>
          <p:spPr>
            <a:xfrm>
              <a:off x="917250" y="2165250"/>
              <a:ext cx="980695" cy="982361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70" name="Google Shape;470;p18"/>
            <p:cNvSpPr/>
            <p:nvPr/>
          </p:nvSpPr>
          <p:spPr>
            <a:xfrm>
              <a:off x="1037015" y="2285225"/>
              <a:ext cx="741167" cy="742427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71" name="Google Shape;471;p18"/>
            <p:cNvSpPr/>
            <p:nvPr/>
          </p:nvSpPr>
          <p:spPr>
            <a:xfrm>
              <a:off x="1401156" y="2550880"/>
              <a:ext cx="117765" cy="108461"/>
            </a:xfrm>
            <a:custGeom>
              <a:avLst/>
              <a:gdLst/>
              <a:ahLst/>
              <a:cxnLst/>
              <a:rect l="l" t="t" r="r" b="b"/>
              <a:pathLst>
                <a:path w="6152" h="5666" extrusionOk="0">
                  <a:moveTo>
                    <a:pt x="3044" y="1140"/>
                  </a:moveTo>
                  <a:cubicBezTo>
                    <a:pt x="3263" y="1140"/>
                    <a:pt x="3484" y="1182"/>
                    <a:pt x="3694" y="1269"/>
                  </a:cubicBezTo>
                  <a:cubicBezTo>
                    <a:pt x="4328" y="1532"/>
                    <a:pt x="4741" y="2151"/>
                    <a:pt x="4741" y="2836"/>
                  </a:cubicBezTo>
                  <a:cubicBezTo>
                    <a:pt x="4741" y="3525"/>
                    <a:pt x="4328" y="4144"/>
                    <a:pt x="3694" y="4406"/>
                  </a:cubicBezTo>
                  <a:cubicBezTo>
                    <a:pt x="3484" y="4493"/>
                    <a:pt x="3263" y="4536"/>
                    <a:pt x="3044" y="4536"/>
                  </a:cubicBezTo>
                  <a:cubicBezTo>
                    <a:pt x="2602" y="4536"/>
                    <a:pt x="2168" y="4363"/>
                    <a:pt x="1843" y="4038"/>
                  </a:cubicBezTo>
                  <a:cubicBezTo>
                    <a:pt x="1178" y="3377"/>
                    <a:pt x="1178" y="2299"/>
                    <a:pt x="1843" y="1638"/>
                  </a:cubicBezTo>
                  <a:cubicBezTo>
                    <a:pt x="2168" y="1312"/>
                    <a:pt x="2602" y="1140"/>
                    <a:pt x="3044" y="1140"/>
                  </a:cubicBezTo>
                  <a:close/>
                  <a:moveTo>
                    <a:pt x="3043" y="0"/>
                  </a:moveTo>
                  <a:cubicBezTo>
                    <a:pt x="2680" y="0"/>
                    <a:pt x="2313" y="70"/>
                    <a:pt x="1961" y="215"/>
                  </a:cubicBezTo>
                  <a:cubicBezTo>
                    <a:pt x="710" y="732"/>
                    <a:pt x="1" y="2060"/>
                    <a:pt x="264" y="3386"/>
                  </a:cubicBezTo>
                  <a:cubicBezTo>
                    <a:pt x="529" y="4709"/>
                    <a:pt x="1688" y="5666"/>
                    <a:pt x="3038" y="5666"/>
                  </a:cubicBezTo>
                  <a:cubicBezTo>
                    <a:pt x="3040" y="5666"/>
                    <a:pt x="3042" y="5666"/>
                    <a:pt x="3045" y="5666"/>
                  </a:cubicBezTo>
                  <a:cubicBezTo>
                    <a:pt x="3048" y="5666"/>
                    <a:pt x="3052" y="5666"/>
                    <a:pt x="3056" y="5666"/>
                  </a:cubicBezTo>
                  <a:cubicBezTo>
                    <a:pt x="3801" y="5666"/>
                    <a:pt x="4518" y="5367"/>
                    <a:pt x="5046" y="4838"/>
                  </a:cubicBezTo>
                  <a:cubicBezTo>
                    <a:pt x="6004" y="3884"/>
                    <a:pt x="6152" y="2386"/>
                    <a:pt x="5400" y="1260"/>
                  </a:cubicBezTo>
                  <a:cubicBezTo>
                    <a:pt x="4862" y="453"/>
                    <a:pt x="3967" y="0"/>
                    <a:pt x="30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rgbClr val="435D74"/>
                </a:solidFill>
                <a:cs typeface="B Titr" panose="00000700000000000000" pitchFamily="2" charset="-78"/>
              </a:endParaRPr>
            </a:p>
          </p:txBody>
        </p:sp>
        <p:sp>
          <p:nvSpPr>
            <p:cNvPr id="472" name="Google Shape;472;p18"/>
            <p:cNvSpPr/>
            <p:nvPr/>
          </p:nvSpPr>
          <p:spPr>
            <a:xfrm>
              <a:off x="1221300" y="2471463"/>
              <a:ext cx="372590" cy="369948"/>
            </a:xfrm>
            <a:custGeom>
              <a:avLst/>
              <a:gdLst/>
              <a:ahLst/>
              <a:cxnLst/>
              <a:rect l="l" t="t" r="r" b="b"/>
              <a:pathLst>
                <a:path w="19464" h="19326" extrusionOk="0">
                  <a:moveTo>
                    <a:pt x="17908" y="1131"/>
                  </a:moveTo>
                  <a:cubicBezTo>
                    <a:pt x="18031" y="1131"/>
                    <a:pt x="18157" y="1132"/>
                    <a:pt x="18283" y="1134"/>
                  </a:cubicBezTo>
                  <a:cubicBezTo>
                    <a:pt x="18301" y="2369"/>
                    <a:pt x="18232" y="3465"/>
                    <a:pt x="18057" y="4449"/>
                  </a:cubicBezTo>
                  <a:cubicBezTo>
                    <a:pt x="16453" y="4223"/>
                    <a:pt x="15191" y="2960"/>
                    <a:pt x="14968" y="1357"/>
                  </a:cubicBezTo>
                  <a:cubicBezTo>
                    <a:pt x="15851" y="1203"/>
                    <a:pt x="16825" y="1131"/>
                    <a:pt x="17908" y="1131"/>
                  </a:cubicBezTo>
                  <a:close/>
                  <a:moveTo>
                    <a:pt x="6462" y="6683"/>
                  </a:moveTo>
                  <a:lnTo>
                    <a:pt x="6462" y="6686"/>
                  </a:lnTo>
                  <a:cubicBezTo>
                    <a:pt x="6003" y="7471"/>
                    <a:pt x="5574" y="8281"/>
                    <a:pt x="5173" y="9066"/>
                  </a:cubicBezTo>
                  <a:lnTo>
                    <a:pt x="2712" y="8839"/>
                  </a:lnTo>
                  <a:cubicBezTo>
                    <a:pt x="3545" y="7571"/>
                    <a:pt x="4952" y="6756"/>
                    <a:pt x="6462" y="6683"/>
                  </a:cubicBezTo>
                  <a:close/>
                  <a:moveTo>
                    <a:pt x="13863" y="1608"/>
                  </a:moveTo>
                  <a:cubicBezTo>
                    <a:pt x="14195" y="3637"/>
                    <a:pt x="15783" y="5225"/>
                    <a:pt x="17809" y="5557"/>
                  </a:cubicBezTo>
                  <a:cubicBezTo>
                    <a:pt x="17347" y="7209"/>
                    <a:pt x="16532" y="8534"/>
                    <a:pt x="15303" y="9718"/>
                  </a:cubicBezTo>
                  <a:cubicBezTo>
                    <a:pt x="13932" y="11043"/>
                    <a:pt x="11825" y="12218"/>
                    <a:pt x="9868" y="13221"/>
                  </a:cubicBezTo>
                  <a:lnTo>
                    <a:pt x="6196" y="9552"/>
                  </a:lnTo>
                  <a:cubicBezTo>
                    <a:pt x="7199" y="7592"/>
                    <a:pt x="8376" y="5485"/>
                    <a:pt x="9699" y="4114"/>
                  </a:cubicBezTo>
                  <a:cubicBezTo>
                    <a:pt x="10886" y="2885"/>
                    <a:pt x="12208" y="2073"/>
                    <a:pt x="13863" y="1608"/>
                  </a:cubicBezTo>
                  <a:close/>
                  <a:moveTo>
                    <a:pt x="5659" y="10612"/>
                  </a:moveTo>
                  <a:lnTo>
                    <a:pt x="8805" y="13758"/>
                  </a:lnTo>
                  <a:lnTo>
                    <a:pt x="8503" y="13909"/>
                  </a:lnTo>
                  <a:cubicBezTo>
                    <a:pt x="8237" y="14039"/>
                    <a:pt x="7984" y="14169"/>
                    <a:pt x="7736" y="14292"/>
                  </a:cubicBezTo>
                  <a:lnTo>
                    <a:pt x="5124" y="11681"/>
                  </a:lnTo>
                  <a:cubicBezTo>
                    <a:pt x="5248" y="11433"/>
                    <a:pt x="5378" y="11179"/>
                    <a:pt x="5508" y="10914"/>
                  </a:cubicBezTo>
                  <a:lnTo>
                    <a:pt x="5659" y="10612"/>
                  </a:lnTo>
                  <a:close/>
                  <a:moveTo>
                    <a:pt x="12658" y="13000"/>
                  </a:moveTo>
                  <a:lnTo>
                    <a:pt x="12658" y="13000"/>
                  </a:lnTo>
                  <a:cubicBezTo>
                    <a:pt x="12567" y="14483"/>
                    <a:pt x="11782" y="15835"/>
                    <a:pt x="10538" y="16651"/>
                  </a:cubicBezTo>
                  <a:lnTo>
                    <a:pt x="10348" y="14247"/>
                  </a:lnTo>
                  <a:cubicBezTo>
                    <a:pt x="11109" y="13858"/>
                    <a:pt x="11894" y="13441"/>
                    <a:pt x="12658" y="13000"/>
                  </a:cubicBezTo>
                  <a:close/>
                  <a:moveTo>
                    <a:pt x="4596" y="12756"/>
                  </a:moveTo>
                  <a:lnTo>
                    <a:pt x="5233" y="13393"/>
                  </a:lnTo>
                  <a:lnTo>
                    <a:pt x="4034" y="14594"/>
                  </a:lnTo>
                  <a:cubicBezTo>
                    <a:pt x="3814" y="14815"/>
                    <a:pt x="3811" y="15174"/>
                    <a:pt x="4034" y="15395"/>
                  </a:cubicBezTo>
                  <a:cubicBezTo>
                    <a:pt x="4145" y="15505"/>
                    <a:pt x="4290" y="15560"/>
                    <a:pt x="4434" y="15560"/>
                  </a:cubicBezTo>
                  <a:cubicBezTo>
                    <a:pt x="4579" y="15560"/>
                    <a:pt x="4724" y="15505"/>
                    <a:pt x="4835" y="15395"/>
                  </a:cubicBezTo>
                  <a:lnTo>
                    <a:pt x="6036" y="14193"/>
                  </a:lnTo>
                  <a:lnTo>
                    <a:pt x="6673" y="14833"/>
                  </a:lnTo>
                  <a:cubicBezTo>
                    <a:pt x="6528" y="15192"/>
                    <a:pt x="6311" y="15521"/>
                    <a:pt x="6036" y="15796"/>
                  </a:cubicBezTo>
                  <a:cubicBezTo>
                    <a:pt x="5387" y="16445"/>
                    <a:pt x="3110" y="17327"/>
                    <a:pt x="1555" y="17864"/>
                  </a:cubicBezTo>
                  <a:cubicBezTo>
                    <a:pt x="2096" y="16312"/>
                    <a:pt x="2984" y="14042"/>
                    <a:pt x="3633" y="13393"/>
                  </a:cubicBezTo>
                  <a:cubicBezTo>
                    <a:pt x="3908" y="13115"/>
                    <a:pt x="4234" y="12900"/>
                    <a:pt x="4596" y="12756"/>
                  </a:cubicBezTo>
                  <a:close/>
                  <a:moveTo>
                    <a:pt x="17939" y="0"/>
                  </a:moveTo>
                  <a:cubicBezTo>
                    <a:pt x="16582" y="0"/>
                    <a:pt x="15371" y="113"/>
                    <a:pt x="14282" y="349"/>
                  </a:cubicBezTo>
                  <a:cubicBezTo>
                    <a:pt x="14258" y="352"/>
                    <a:pt x="14234" y="358"/>
                    <a:pt x="14213" y="364"/>
                  </a:cubicBezTo>
                  <a:cubicBezTo>
                    <a:pt x="12057" y="841"/>
                    <a:pt x="10360" y="1801"/>
                    <a:pt x="8887" y="3329"/>
                  </a:cubicBezTo>
                  <a:cubicBezTo>
                    <a:pt x="8277" y="3960"/>
                    <a:pt x="7703" y="4724"/>
                    <a:pt x="7166" y="5548"/>
                  </a:cubicBezTo>
                  <a:lnTo>
                    <a:pt x="6676" y="5548"/>
                  </a:lnTo>
                  <a:cubicBezTo>
                    <a:pt x="5583" y="5548"/>
                    <a:pt x="4511" y="5856"/>
                    <a:pt x="3584" y="6436"/>
                  </a:cubicBezTo>
                  <a:cubicBezTo>
                    <a:pt x="2658" y="7016"/>
                    <a:pt x="1909" y="7837"/>
                    <a:pt x="1420" y="8815"/>
                  </a:cubicBezTo>
                  <a:lnTo>
                    <a:pt x="1284" y="9084"/>
                  </a:lnTo>
                  <a:cubicBezTo>
                    <a:pt x="1096" y="9458"/>
                    <a:pt x="1368" y="9902"/>
                    <a:pt x="1791" y="9905"/>
                  </a:cubicBezTo>
                  <a:lnTo>
                    <a:pt x="1948" y="9905"/>
                  </a:lnTo>
                  <a:lnTo>
                    <a:pt x="4623" y="10153"/>
                  </a:lnTo>
                  <a:cubicBezTo>
                    <a:pt x="4581" y="10237"/>
                    <a:pt x="4539" y="10322"/>
                    <a:pt x="4496" y="10409"/>
                  </a:cubicBezTo>
                  <a:cubicBezTo>
                    <a:pt x="4297" y="10802"/>
                    <a:pt x="4113" y="11176"/>
                    <a:pt x="3929" y="11533"/>
                  </a:cubicBezTo>
                  <a:cubicBezTo>
                    <a:pt x="3880" y="11626"/>
                    <a:pt x="3859" y="11732"/>
                    <a:pt x="3868" y="11838"/>
                  </a:cubicBezTo>
                  <a:cubicBezTo>
                    <a:pt x="3485" y="12031"/>
                    <a:pt x="3135" y="12287"/>
                    <a:pt x="2833" y="12592"/>
                  </a:cubicBezTo>
                  <a:cubicBezTo>
                    <a:pt x="1664" y="13761"/>
                    <a:pt x="275" y="18097"/>
                    <a:pt x="121" y="18586"/>
                  </a:cubicBezTo>
                  <a:cubicBezTo>
                    <a:pt x="1" y="18966"/>
                    <a:pt x="294" y="19325"/>
                    <a:pt x="657" y="19325"/>
                  </a:cubicBezTo>
                  <a:cubicBezTo>
                    <a:pt x="713" y="19325"/>
                    <a:pt x="770" y="19317"/>
                    <a:pt x="828" y="19299"/>
                  </a:cubicBezTo>
                  <a:cubicBezTo>
                    <a:pt x="1320" y="19145"/>
                    <a:pt x="5665" y="17765"/>
                    <a:pt x="6836" y="16593"/>
                  </a:cubicBezTo>
                  <a:cubicBezTo>
                    <a:pt x="7144" y="16288"/>
                    <a:pt x="7398" y="15935"/>
                    <a:pt x="7594" y="15549"/>
                  </a:cubicBezTo>
                  <a:lnTo>
                    <a:pt x="7628" y="15549"/>
                  </a:lnTo>
                  <a:cubicBezTo>
                    <a:pt x="7715" y="15549"/>
                    <a:pt x="7806" y="15527"/>
                    <a:pt x="7884" y="15485"/>
                  </a:cubicBezTo>
                  <a:cubicBezTo>
                    <a:pt x="8240" y="15304"/>
                    <a:pt x="8615" y="15117"/>
                    <a:pt x="9010" y="14920"/>
                  </a:cubicBezTo>
                  <a:lnTo>
                    <a:pt x="9255" y="14797"/>
                  </a:lnTo>
                  <a:lnTo>
                    <a:pt x="9463" y="17418"/>
                  </a:lnTo>
                  <a:lnTo>
                    <a:pt x="9463" y="17578"/>
                  </a:lnTo>
                  <a:cubicBezTo>
                    <a:pt x="9463" y="17906"/>
                    <a:pt x="9732" y="18144"/>
                    <a:pt x="10028" y="18144"/>
                  </a:cubicBezTo>
                  <a:cubicBezTo>
                    <a:pt x="10113" y="18144"/>
                    <a:pt x="10201" y="18124"/>
                    <a:pt x="10285" y="18082"/>
                  </a:cubicBezTo>
                  <a:lnTo>
                    <a:pt x="10553" y="17946"/>
                  </a:lnTo>
                  <a:cubicBezTo>
                    <a:pt x="12543" y="16950"/>
                    <a:pt x="13802" y="14914"/>
                    <a:pt x="13799" y="12689"/>
                  </a:cubicBezTo>
                  <a:lnTo>
                    <a:pt x="13799" y="12303"/>
                  </a:lnTo>
                  <a:cubicBezTo>
                    <a:pt x="14654" y="11750"/>
                    <a:pt x="15442" y="11161"/>
                    <a:pt x="16091" y="10536"/>
                  </a:cubicBezTo>
                  <a:cubicBezTo>
                    <a:pt x="17619" y="9060"/>
                    <a:pt x="18582" y="7366"/>
                    <a:pt x="19059" y="5207"/>
                  </a:cubicBezTo>
                  <a:cubicBezTo>
                    <a:pt x="19065" y="5186"/>
                    <a:pt x="19068" y="5165"/>
                    <a:pt x="19071" y="5140"/>
                  </a:cubicBezTo>
                  <a:cubicBezTo>
                    <a:pt x="19361" y="3809"/>
                    <a:pt x="19464" y="2302"/>
                    <a:pt x="19403" y="563"/>
                  </a:cubicBezTo>
                  <a:cubicBezTo>
                    <a:pt x="19394" y="264"/>
                    <a:pt x="19156" y="25"/>
                    <a:pt x="18857" y="16"/>
                  </a:cubicBezTo>
                  <a:cubicBezTo>
                    <a:pt x="18544" y="6"/>
                    <a:pt x="18238" y="0"/>
                    <a:pt x="179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rgbClr val="435D74"/>
                </a:solidFill>
                <a:cs typeface="B Titr" panose="00000700000000000000" pitchFamily="2" charset="-78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34597FE-337F-B41B-0459-2BF6E5C920A4}"/>
              </a:ext>
            </a:extLst>
          </p:cNvPr>
          <p:cNvSpPr txBox="1"/>
          <p:nvPr/>
        </p:nvSpPr>
        <p:spPr>
          <a:xfrm>
            <a:off x="276022" y="133850"/>
            <a:ext cx="46024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1600" b="1" dirty="0"/>
              <a:t>خطاهای رایج در پرس سینه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600" dirty="0"/>
              <a:t>باز کردن بیش از حد آرنج‌ها (افزایش فشار بر شانه)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600" dirty="0"/>
              <a:t>جدا شدن باسن از نیمکت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600" dirty="0"/>
              <a:t>استفاده از وزنه سنگین بدون کنترل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600" dirty="0"/>
              <a:t>دامنه حرکتی ناقص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600" dirty="0"/>
              <a:t>حبس نفس طولانی (خطر افزایش فشار خون)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659939-CB47-8B29-B787-BCB972AA1AE7}"/>
              </a:ext>
            </a:extLst>
          </p:cNvPr>
          <p:cNvSpPr txBox="1"/>
          <p:nvPr/>
        </p:nvSpPr>
        <p:spPr>
          <a:xfrm>
            <a:off x="2147485" y="1947628"/>
            <a:ext cx="5462033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1600" b="1" dirty="0"/>
              <a:t>انواع پرس سینه و کاربرد آن‌ها</a:t>
            </a:r>
          </a:p>
          <a:p>
            <a:pPr algn="r" rtl="1"/>
            <a:r>
              <a:rPr lang="fa-IR" sz="1600" b="1" dirty="0"/>
              <a:t>1. پرس سینه تخت</a:t>
            </a:r>
          </a:p>
          <a:p>
            <a:pPr algn="r" rtl="1"/>
            <a:r>
              <a:rPr lang="fa-IR" sz="1600" dirty="0"/>
              <a:t>تمرکز بر بخش میانی عضله سینه‌ای بزرگ.</a:t>
            </a:r>
          </a:p>
          <a:p>
            <a:pPr algn="r" rtl="1"/>
            <a:r>
              <a:rPr lang="fa-IR" sz="1600" b="1" dirty="0"/>
              <a:t>2. پرس سینه بالا (</a:t>
            </a:r>
            <a:r>
              <a:rPr lang="en-US" sz="1600" b="1" dirty="0"/>
              <a:t>Incline Bench Press</a:t>
            </a:r>
            <a:r>
              <a:rPr lang="fa-IR" sz="1600" b="1" dirty="0"/>
              <a:t>)</a:t>
            </a:r>
            <a:endParaRPr lang="en-US" sz="1600" b="1" dirty="0"/>
          </a:p>
          <a:p>
            <a:pPr algn="r" rtl="1"/>
            <a:r>
              <a:rPr lang="fa-IR" sz="1600" dirty="0"/>
              <a:t>تأکید بیشتر بر بخش فوقانی سینه و دلتوئید قدامی.</a:t>
            </a:r>
          </a:p>
          <a:p>
            <a:pPr algn="r" rtl="1"/>
            <a:r>
              <a:rPr lang="fa-IR" sz="1600" b="1" dirty="0"/>
              <a:t>3. پرس سینه پایین (</a:t>
            </a:r>
            <a:r>
              <a:rPr lang="en-US" sz="1600" b="1" dirty="0"/>
              <a:t>Decline Bench Press</a:t>
            </a:r>
            <a:r>
              <a:rPr lang="fa-IR" sz="1600" b="1" dirty="0"/>
              <a:t>)</a:t>
            </a:r>
            <a:endParaRPr lang="en-US" sz="1600" b="1" dirty="0"/>
          </a:p>
          <a:p>
            <a:pPr algn="r" rtl="1"/>
            <a:r>
              <a:rPr lang="fa-IR" sz="1600" dirty="0"/>
              <a:t>درگیری بیشتر بخش تحتانی سینه.</a:t>
            </a:r>
          </a:p>
          <a:p>
            <a:pPr algn="r" rtl="1"/>
            <a:r>
              <a:rPr lang="fa-IR" sz="1600" b="1" dirty="0"/>
              <a:t>4. پرس سینه با دمبل</a:t>
            </a:r>
          </a:p>
          <a:p>
            <a:pPr algn="r" rtl="1"/>
            <a:r>
              <a:rPr lang="fa-IR" sz="1600" dirty="0"/>
              <a:t>افزایش دامنه حرکتی، بهبود تعادل عضلانی و فعالیت بیشتر عضلات تثبیت‌کننده.</a:t>
            </a:r>
          </a:p>
          <a:p>
            <a:pPr algn="r" rtl="1"/>
            <a:r>
              <a:rPr lang="fa-IR" sz="1600" b="1" dirty="0"/>
              <a:t>5. پرس سینه با دستگاه</a:t>
            </a:r>
          </a:p>
          <a:p>
            <a:pPr algn="r" rtl="1"/>
            <a:r>
              <a:rPr lang="fa-IR" sz="1600" dirty="0"/>
              <a:t>مناسب برای مبتدیان و تمرکز بیشتر بر ایمنی و کنترل حرکت.</a:t>
            </a:r>
          </a:p>
        </p:txBody>
      </p:sp>
    </p:spTree>
    <p:extLst>
      <p:ext uri="{BB962C8B-B14F-4D97-AF65-F5344CB8AC3E}">
        <p14:creationId xmlns:p14="http://schemas.microsoft.com/office/powerpoint/2010/main" val="2480047772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18"/>
          <p:cNvGrpSpPr/>
          <p:nvPr/>
        </p:nvGrpSpPr>
        <p:grpSpPr>
          <a:xfrm>
            <a:off x="7907335" y="2080575"/>
            <a:ext cx="980695" cy="982361"/>
            <a:chOff x="917250" y="2165250"/>
            <a:chExt cx="980695" cy="982361"/>
          </a:xfrm>
        </p:grpSpPr>
        <p:sp>
          <p:nvSpPr>
            <p:cNvPr id="469" name="Google Shape;469;p18"/>
            <p:cNvSpPr/>
            <p:nvPr/>
          </p:nvSpPr>
          <p:spPr>
            <a:xfrm>
              <a:off x="917250" y="2165250"/>
              <a:ext cx="980695" cy="982361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70" name="Google Shape;470;p18"/>
            <p:cNvSpPr/>
            <p:nvPr/>
          </p:nvSpPr>
          <p:spPr>
            <a:xfrm>
              <a:off x="1037015" y="2285225"/>
              <a:ext cx="741167" cy="742427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71" name="Google Shape;471;p18"/>
            <p:cNvSpPr/>
            <p:nvPr/>
          </p:nvSpPr>
          <p:spPr>
            <a:xfrm>
              <a:off x="1401156" y="2550880"/>
              <a:ext cx="117765" cy="108461"/>
            </a:xfrm>
            <a:custGeom>
              <a:avLst/>
              <a:gdLst/>
              <a:ahLst/>
              <a:cxnLst/>
              <a:rect l="l" t="t" r="r" b="b"/>
              <a:pathLst>
                <a:path w="6152" h="5666" extrusionOk="0">
                  <a:moveTo>
                    <a:pt x="3044" y="1140"/>
                  </a:moveTo>
                  <a:cubicBezTo>
                    <a:pt x="3263" y="1140"/>
                    <a:pt x="3484" y="1182"/>
                    <a:pt x="3694" y="1269"/>
                  </a:cubicBezTo>
                  <a:cubicBezTo>
                    <a:pt x="4328" y="1532"/>
                    <a:pt x="4741" y="2151"/>
                    <a:pt x="4741" y="2836"/>
                  </a:cubicBezTo>
                  <a:cubicBezTo>
                    <a:pt x="4741" y="3525"/>
                    <a:pt x="4328" y="4144"/>
                    <a:pt x="3694" y="4406"/>
                  </a:cubicBezTo>
                  <a:cubicBezTo>
                    <a:pt x="3484" y="4493"/>
                    <a:pt x="3263" y="4536"/>
                    <a:pt x="3044" y="4536"/>
                  </a:cubicBezTo>
                  <a:cubicBezTo>
                    <a:pt x="2602" y="4536"/>
                    <a:pt x="2168" y="4363"/>
                    <a:pt x="1843" y="4038"/>
                  </a:cubicBezTo>
                  <a:cubicBezTo>
                    <a:pt x="1178" y="3377"/>
                    <a:pt x="1178" y="2299"/>
                    <a:pt x="1843" y="1638"/>
                  </a:cubicBezTo>
                  <a:cubicBezTo>
                    <a:pt x="2168" y="1312"/>
                    <a:pt x="2602" y="1140"/>
                    <a:pt x="3044" y="1140"/>
                  </a:cubicBezTo>
                  <a:close/>
                  <a:moveTo>
                    <a:pt x="3043" y="0"/>
                  </a:moveTo>
                  <a:cubicBezTo>
                    <a:pt x="2680" y="0"/>
                    <a:pt x="2313" y="70"/>
                    <a:pt x="1961" y="215"/>
                  </a:cubicBezTo>
                  <a:cubicBezTo>
                    <a:pt x="710" y="732"/>
                    <a:pt x="1" y="2060"/>
                    <a:pt x="264" y="3386"/>
                  </a:cubicBezTo>
                  <a:cubicBezTo>
                    <a:pt x="529" y="4709"/>
                    <a:pt x="1688" y="5666"/>
                    <a:pt x="3038" y="5666"/>
                  </a:cubicBezTo>
                  <a:cubicBezTo>
                    <a:pt x="3040" y="5666"/>
                    <a:pt x="3042" y="5666"/>
                    <a:pt x="3045" y="5666"/>
                  </a:cubicBezTo>
                  <a:cubicBezTo>
                    <a:pt x="3048" y="5666"/>
                    <a:pt x="3052" y="5666"/>
                    <a:pt x="3056" y="5666"/>
                  </a:cubicBezTo>
                  <a:cubicBezTo>
                    <a:pt x="3801" y="5666"/>
                    <a:pt x="4518" y="5367"/>
                    <a:pt x="5046" y="4838"/>
                  </a:cubicBezTo>
                  <a:cubicBezTo>
                    <a:pt x="6004" y="3884"/>
                    <a:pt x="6152" y="2386"/>
                    <a:pt x="5400" y="1260"/>
                  </a:cubicBezTo>
                  <a:cubicBezTo>
                    <a:pt x="4862" y="453"/>
                    <a:pt x="3967" y="0"/>
                    <a:pt x="30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rgbClr val="435D74"/>
                </a:solidFill>
                <a:cs typeface="B Titr" panose="00000700000000000000" pitchFamily="2" charset="-78"/>
              </a:endParaRPr>
            </a:p>
          </p:txBody>
        </p:sp>
        <p:sp>
          <p:nvSpPr>
            <p:cNvPr id="472" name="Google Shape;472;p18"/>
            <p:cNvSpPr/>
            <p:nvPr/>
          </p:nvSpPr>
          <p:spPr>
            <a:xfrm>
              <a:off x="1221300" y="2471463"/>
              <a:ext cx="372590" cy="369948"/>
            </a:xfrm>
            <a:custGeom>
              <a:avLst/>
              <a:gdLst/>
              <a:ahLst/>
              <a:cxnLst/>
              <a:rect l="l" t="t" r="r" b="b"/>
              <a:pathLst>
                <a:path w="19464" h="19326" extrusionOk="0">
                  <a:moveTo>
                    <a:pt x="17908" y="1131"/>
                  </a:moveTo>
                  <a:cubicBezTo>
                    <a:pt x="18031" y="1131"/>
                    <a:pt x="18157" y="1132"/>
                    <a:pt x="18283" y="1134"/>
                  </a:cubicBezTo>
                  <a:cubicBezTo>
                    <a:pt x="18301" y="2369"/>
                    <a:pt x="18232" y="3465"/>
                    <a:pt x="18057" y="4449"/>
                  </a:cubicBezTo>
                  <a:cubicBezTo>
                    <a:pt x="16453" y="4223"/>
                    <a:pt x="15191" y="2960"/>
                    <a:pt x="14968" y="1357"/>
                  </a:cubicBezTo>
                  <a:cubicBezTo>
                    <a:pt x="15851" y="1203"/>
                    <a:pt x="16825" y="1131"/>
                    <a:pt x="17908" y="1131"/>
                  </a:cubicBezTo>
                  <a:close/>
                  <a:moveTo>
                    <a:pt x="6462" y="6683"/>
                  </a:moveTo>
                  <a:lnTo>
                    <a:pt x="6462" y="6686"/>
                  </a:lnTo>
                  <a:cubicBezTo>
                    <a:pt x="6003" y="7471"/>
                    <a:pt x="5574" y="8281"/>
                    <a:pt x="5173" y="9066"/>
                  </a:cubicBezTo>
                  <a:lnTo>
                    <a:pt x="2712" y="8839"/>
                  </a:lnTo>
                  <a:cubicBezTo>
                    <a:pt x="3545" y="7571"/>
                    <a:pt x="4952" y="6756"/>
                    <a:pt x="6462" y="6683"/>
                  </a:cubicBezTo>
                  <a:close/>
                  <a:moveTo>
                    <a:pt x="13863" y="1608"/>
                  </a:moveTo>
                  <a:cubicBezTo>
                    <a:pt x="14195" y="3637"/>
                    <a:pt x="15783" y="5225"/>
                    <a:pt x="17809" y="5557"/>
                  </a:cubicBezTo>
                  <a:cubicBezTo>
                    <a:pt x="17347" y="7209"/>
                    <a:pt x="16532" y="8534"/>
                    <a:pt x="15303" y="9718"/>
                  </a:cubicBezTo>
                  <a:cubicBezTo>
                    <a:pt x="13932" y="11043"/>
                    <a:pt x="11825" y="12218"/>
                    <a:pt x="9868" y="13221"/>
                  </a:cubicBezTo>
                  <a:lnTo>
                    <a:pt x="6196" y="9552"/>
                  </a:lnTo>
                  <a:cubicBezTo>
                    <a:pt x="7199" y="7592"/>
                    <a:pt x="8376" y="5485"/>
                    <a:pt x="9699" y="4114"/>
                  </a:cubicBezTo>
                  <a:cubicBezTo>
                    <a:pt x="10886" y="2885"/>
                    <a:pt x="12208" y="2073"/>
                    <a:pt x="13863" y="1608"/>
                  </a:cubicBezTo>
                  <a:close/>
                  <a:moveTo>
                    <a:pt x="5659" y="10612"/>
                  </a:moveTo>
                  <a:lnTo>
                    <a:pt x="8805" y="13758"/>
                  </a:lnTo>
                  <a:lnTo>
                    <a:pt x="8503" y="13909"/>
                  </a:lnTo>
                  <a:cubicBezTo>
                    <a:pt x="8237" y="14039"/>
                    <a:pt x="7984" y="14169"/>
                    <a:pt x="7736" y="14292"/>
                  </a:cubicBezTo>
                  <a:lnTo>
                    <a:pt x="5124" y="11681"/>
                  </a:lnTo>
                  <a:cubicBezTo>
                    <a:pt x="5248" y="11433"/>
                    <a:pt x="5378" y="11179"/>
                    <a:pt x="5508" y="10914"/>
                  </a:cubicBezTo>
                  <a:lnTo>
                    <a:pt x="5659" y="10612"/>
                  </a:lnTo>
                  <a:close/>
                  <a:moveTo>
                    <a:pt x="12658" y="13000"/>
                  </a:moveTo>
                  <a:lnTo>
                    <a:pt x="12658" y="13000"/>
                  </a:lnTo>
                  <a:cubicBezTo>
                    <a:pt x="12567" y="14483"/>
                    <a:pt x="11782" y="15835"/>
                    <a:pt x="10538" y="16651"/>
                  </a:cubicBezTo>
                  <a:lnTo>
                    <a:pt x="10348" y="14247"/>
                  </a:lnTo>
                  <a:cubicBezTo>
                    <a:pt x="11109" y="13858"/>
                    <a:pt x="11894" y="13441"/>
                    <a:pt x="12658" y="13000"/>
                  </a:cubicBezTo>
                  <a:close/>
                  <a:moveTo>
                    <a:pt x="4596" y="12756"/>
                  </a:moveTo>
                  <a:lnTo>
                    <a:pt x="5233" y="13393"/>
                  </a:lnTo>
                  <a:lnTo>
                    <a:pt x="4034" y="14594"/>
                  </a:lnTo>
                  <a:cubicBezTo>
                    <a:pt x="3814" y="14815"/>
                    <a:pt x="3811" y="15174"/>
                    <a:pt x="4034" y="15395"/>
                  </a:cubicBezTo>
                  <a:cubicBezTo>
                    <a:pt x="4145" y="15505"/>
                    <a:pt x="4290" y="15560"/>
                    <a:pt x="4434" y="15560"/>
                  </a:cubicBezTo>
                  <a:cubicBezTo>
                    <a:pt x="4579" y="15560"/>
                    <a:pt x="4724" y="15505"/>
                    <a:pt x="4835" y="15395"/>
                  </a:cubicBezTo>
                  <a:lnTo>
                    <a:pt x="6036" y="14193"/>
                  </a:lnTo>
                  <a:lnTo>
                    <a:pt x="6673" y="14833"/>
                  </a:lnTo>
                  <a:cubicBezTo>
                    <a:pt x="6528" y="15192"/>
                    <a:pt x="6311" y="15521"/>
                    <a:pt x="6036" y="15796"/>
                  </a:cubicBezTo>
                  <a:cubicBezTo>
                    <a:pt x="5387" y="16445"/>
                    <a:pt x="3110" y="17327"/>
                    <a:pt x="1555" y="17864"/>
                  </a:cubicBezTo>
                  <a:cubicBezTo>
                    <a:pt x="2096" y="16312"/>
                    <a:pt x="2984" y="14042"/>
                    <a:pt x="3633" y="13393"/>
                  </a:cubicBezTo>
                  <a:cubicBezTo>
                    <a:pt x="3908" y="13115"/>
                    <a:pt x="4234" y="12900"/>
                    <a:pt x="4596" y="12756"/>
                  </a:cubicBezTo>
                  <a:close/>
                  <a:moveTo>
                    <a:pt x="17939" y="0"/>
                  </a:moveTo>
                  <a:cubicBezTo>
                    <a:pt x="16582" y="0"/>
                    <a:pt x="15371" y="113"/>
                    <a:pt x="14282" y="349"/>
                  </a:cubicBezTo>
                  <a:cubicBezTo>
                    <a:pt x="14258" y="352"/>
                    <a:pt x="14234" y="358"/>
                    <a:pt x="14213" y="364"/>
                  </a:cubicBezTo>
                  <a:cubicBezTo>
                    <a:pt x="12057" y="841"/>
                    <a:pt x="10360" y="1801"/>
                    <a:pt x="8887" y="3329"/>
                  </a:cubicBezTo>
                  <a:cubicBezTo>
                    <a:pt x="8277" y="3960"/>
                    <a:pt x="7703" y="4724"/>
                    <a:pt x="7166" y="5548"/>
                  </a:cubicBezTo>
                  <a:lnTo>
                    <a:pt x="6676" y="5548"/>
                  </a:lnTo>
                  <a:cubicBezTo>
                    <a:pt x="5583" y="5548"/>
                    <a:pt x="4511" y="5856"/>
                    <a:pt x="3584" y="6436"/>
                  </a:cubicBezTo>
                  <a:cubicBezTo>
                    <a:pt x="2658" y="7016"/>
                    <a:pt x="1909" y="7837"/>
                    <a:pt x="1420" y="8815"/>
                  </a:cubicBezTo>
                  <a:lnTo>
                    <a:pt x="1284" y="9084"/>
                  </a:lnTo>
                  <a:cubicBezTo>
                    <a:pt x="1096" y="9458"/>
                    <a:pt x="1368" y="9902"/>
                    <a:pt x="1791" y="9905"/>
                  </a:cubicBezTo>
                  <a:lnTo>
                    <a:pt x="1948" y="9905"/>
                  </a:lnTo>
                  <a:lnTo>
                    <a:pt x="4623" y="10153"/>
                  </a:lnTo>
                  <a:cubicBezTo>
                    <a:pt x="4581" y="10237"/>
                    <a:pt x="4539" y="10322"/>
                    <a:pt x="4496" y="10409"/>
                  </a:cubicBezTo>
                  <a:cubicBezTo>
                    <a:pt x="4297" y="10802"/>
                    <a:pt x="4113" y="11176"/>
                    <a:pt x="3929" y="11533"/>
                  </a:cubicBezTo>
                  <a:cubicBezTo>
                    <a:pt x="3880" y="11626"/>
                    <a:pt x="3859" y="11732"/>
                    <a:pt x="3868" y="11838"/>
                  </a:cubicBezTo>
                  <a:cubicBezTo>
                    <a:pt x="3485" y="12031"/>
                    <a:pt x="3135" y="12287"/>
                    <a:pt x="2833" y="12592"/>
                  </a:cubicBezTo>
                  <a:cubicBezTo>
                    <a:pt x="1664" y="13761"/>
                    <a:pt x="275" y="18097"/>
                    <a:pt x="121" y="18586"/>
                  </a:cubicBezTo>
                  <a:cubicBezTo>
                    <a:pt x="1" y="18966"/>
                    <a:pt x="294" y="19325"/>
                    <a:pt x="657" y="19325"/>
                  </a:cubicBezTo>
                  <a:cubicBezTo>
                    <a:pt x="713" y="19325"/>
                    <a:pt x="770" y="19317"/>
                    <a:pt x="828" y="19299"/>
                  </a:cubicBezTo>
                  <a:cubicBezTo>
                    <a:pt x="1320" y="19145"/>
                    <a:pt x="5665" y="17765"/>
                    <a:pt x="6836" y="16593"/>
                  </a:cubicBezTo>
                  <a:cubicBezTo>
                    <a:pt x="7144" y="16288"/>
                    <a:pt x="7398" y="15935"/>
                    <a:pt x="7594" y="15549"/>
                  </a:cubicBezTo>
                  <a:lnTo>
                    <a:pt x="7628" y="15549"/>
                  </a:lnTo>
                  <a:cubicBezTo>
                    <a:pt x="7715" y="15549"/>
                    <a:pt x="7806" y="15527"/>
                    <a:pt x="7884" y="15485"/>
                  </a:cubicBezTo>
                  <a:cubicBezTo>
                    <a:pt x="8240" y="15304"/>
                    <a:pt x="8615" y="15117"/>
                    <a:pt x="9010" y="14920"/>
                  </a:cubicBezTo>
                  <a:lnTo>
                    <a:pt x="9255" y="14797"/>
                  </a:lnTo>
                  <a:lnTo>
                    <a:pt x="9463" y="17418"/>
                  </a:lnTo>
                  <a:lnTo>
                    <a:pt x="9463" y="17578"/>
                  </a:lnTo>
                  <a:cubicBezTo>
                    <a:pt x="9463" y="17906"/>
                    <a:pt x="9732" y="18144"/>
                    <a:pt x="10028" y="18144"/>
                  </a:cubicBezTo>
                  <a:cubicBezTo>
                    <a:pt x="10113" y="18144"/>
                    <a:pt x="10201" y="18124"/>
                    <a:pt x="10285" y="18082"/>
                  </a:cubicBezTo>
                  <a:lnTo>
                    <a:pt x="10553" y="17946"/>
                  </a:lnTo>
                  <a:cubicBezTo>
                    <a:pt x="12543" y="16950"/>
                    <a:pt x="13802" y="14914"/>
                    <a:pt x="13799" y="12689"/>
                  </a:cubicBezTo>
                  <a:lnTo>
                    <a:pt x="13799" y="12303"/>
                  </a:lnTo>
                  <a:cubicBezTo>
                    <a:pt x="14654" y="11750"/>
                    <a:pt x="15442" y="11161"/>
                    <a:pt x="16091" y="10536"/>
                  </a:cubicBezTo>
                  <a:cubicBezTo>
                    <a:pt x="17619" y="9060"/>
                    <a:pt x="18582" y="7366"/>
                    <a:pt x="19059" y="5207"/>
                  </a:cubicBezTo>
                  <a:cubicBezTo>
                    <a:pt x="19065" y="5186"/>
                    <a:pt x="19068" y="5165"/>
                    <a:pt x="19071" y="5140"/>
                  </a:cubicBezTo>
                  <a:cubicBezTo>
                    <a:pt x="19361" y="3809"/>
                    <a:pt x="19464" y="2302"/>
                    <a:pt x="19403" y="563"/>
                  </a:cubicBezTo>
                  <a:cubicBezTo>
                    <a:pt x="19394" y="264"/>
                    <a:pt x="19156" y="25"/>
                    <a:pt x="18857" y="16"/>
                  </a:cubicBezTo>
                  <a:cubicBezTo>
                    <a:pt x="18544" y="6"/>
                    <a:pt x="18238" y="0"/>
                    <a:pt x="179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rgbClr val="435D74"/>
                </a:solidFill>
                <a:cs typeface="B Titr" panose="00000700000000000000" pitchFamily="2" charset="-78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58C57B4-7C1F-6BEC-0FB8-E6A4D0E2140F}"/>
              </a:ext>
            </a:extLst>
          </p:cNvPr>
          <p:cNvSpPr txBox="1"/>
          <p:nvPr/>
        </p:nvSpPr>
        <p:spPr>
          <a:xfrm>
            <a:off x="1584958" y="290288"/>
            <a:ext cx="591481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sz="1800" b="1" dirty="0"/>
              <a:t>فواید تمرین پرس سینه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dirty="0"/>
              <a:t>افزایش قدرت عضلات سینه و بازو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dirty="0"/>
              <a:t>بهبود عملکرد در ورزش‌هایی مانند بسکتبال، هندبال و شنا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dirty="0"/>
              <a:t>افزایش تراکم استخوانی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dirty="0"/>
              <a:t>بهبود ثبات مفصل شانه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dirty="0"/>
              <a:t>ارتقای هماهنگی عصبی-عضلانی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dirty="0"/>
              <a:t>افزایش حجم عضلانی (هایپرتروفی)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98191F-C548-BE04-F920-F683EE951C49}"/>
              </a:ext>
            </a:extLst>
          </p:cNvPr>
          <p:cNvSpPr txBox="1"/>
          <p:nvPr/>
        </p:nvSpPr>
        <p:spPr>
          <a:xfrm>
            <a:off x="866987" y="2386788"/>
            <a:ext cx="685605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sz="1800" b="1" dirty="0"/>
              <a:t>جایگاه پرس سینه در برنامه تمرینی</a:t>
            </a:r>
          </a:p>
          <a:p>
            <a:pPr algn="r" rtl="1"/>
            <a:r>
              <a:rPr lang="fa-IR" sz="1800" dirty="0"/>
              <a:t>پرس سینه معمولاً در روز تمرین بالاتنه یا برنامه تمرینی سینه قرار می‌گیرد.</a:t>
            </a:r>
            <a:br>
              <a:rPr lang="fa-IR" sz="1800" dirty="0"/>
            </a:br>
            <a:r>
              <a:rPr lang="fa-IR" sz="1800" dirty="0"/>
              <a:t>برای اهداف مختلف: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b="1" dirty="0"/>
              <a:t>افزایش قدرت:</a:t>
            </a:r>
            <a:r>
              <a:rPr lang="fa-IR" sz="1800" dirty="0"/>
              <a:t> 3–5 ست با 3–6 تکرار و وزنه سنگین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b="1" dirty="0"/>
              <a:t>افزایش حجم عضلانی:</a:t>
            </a:r>
            <a:r>
              <a:rPr lang="fa-IR" sz="1800" dirty="0"/>
              <a:t> 3–4 ست با 8–12 تکرار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fa-IR" sz="1800" b="1" dirty="0"/>
              <a:t>استقامت عضلانی:</a:t>
            </a:r>
            <a:r>
              <a:rPr lang="fa-IR" sz="1800" dirty="0"/>
              <a:t> 2–3 ست با 12–15 تکرار</a:t>
            </a:r>
          </a:p>
          <a:p>
            <a:pPr algn="r" rtl="1"/>
            <a:r>
              <a:rPr lang="fa-IR" sz="1800" dirty="0"/>
              <a:t>شدت تمرین باید بر اساس اصل اضافه بار تدریجی تنظیم شود.</a:t>
            </a:r>
          </a:p>
        </p:txBody>
      </p:sp>
    </p:spTree>
    <p:extLst>
      <p:ext uri="{BB962C8B-B14F-4D97-AF65-F5344CB8AC3E}">
        <p14:creationId xmlns:p14="http://schemas.microsoft.com/office/powerpoint/2010/main" val="294300781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C0D65-DC7D-3067-7EA3-8A1487A18F8B}"/>
              </a:ext>
            </a:extLst>
          </p:cNvPr>
          <p:cNvSpPr txBox="1"/>
          <p:nvPr/>
        </p:nvSpPr>
        <p:spPr>
          <a:xfrm>
            <a:off x="67733" y="2790868"/>
            <a:ext cx="631274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000" dirty="0"/>
              <a:t>حرکت پرس سینه یکی از مؤثرترین تمرین‌های چندمفصلی برای تقویت بالاتنه است که نقش مهمی در توسعه قدرت، حجم عضلانی و عملکرد ورزشی دارد. اجرای صحیح تکنیک، رعایت اصول ایمنی و انتخاب وزنه مناسب از عوامل کلیدی در بهره‌مندی از مزایای این تمرین و پیشگیری از آسیب هستند. با توجه به قابلیت تنوع در زاویه و ابزار اجرا، پرس سینه می‌تواند در تمامی سطوح آمادگی جسمانی مورد استفاده قرار گیرد.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006E3C-2FA9-6D25-D7BA-FAB3163F48D3}"/>
              </a:ext>
            </a:extLst>
          </p:cNvPr>
          <p:cNvSpPr txBox="1"/>
          <p:nvPr/>
        </p:nvSpPr>
        <p:spPr>
          <a:xfrm>
            <a:off x="2253828" y="1461552"/>
            <a:ext cx="4846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3600" b="1" dirty="0"/>
              <a:t>نتیجه‌گیری</a:t>
            </a:r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24"/>
          <p:cNvSpPr txBox="1">
            <a:spLocks noGrp="1"/>
          </p:cNvSpPr>
          <p:nvPr>
            <p:ph type="ctrTitle"/>
          </p:nvPr>
        </p:nvSpPr>
        <p:spPr>
          <a:xfrm>
            <a:off x="1795512" y="1545452"/>
            <a:ext cx="5553000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4800" dirty="0"/>
              <a:t>با تشکر از توجه شما</a:t>
            </a:r>
            <a:endParaRPr sz="4800" dirty="0"/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My Creative CV by slidesgo">
  <a:themeElements>
    <a:clrScheme name="Simple Light">
      <a:dk1>
        <a:srgbClr val="E9E6E1"/>
      </a:dk1>
      <a:lt1>
        <a:srgbClr val="434343"/>
      </a:lt1>
      <a:dk2>
        <a:srgbClr val="0C2E3A"/>
      </a:dk2>
      <a:lt2>
        <a:srgbClr val="018790"/>
      </a:lt2>
      <a:accent1>
        <a:srgbClr val="FFD497"/>
      </a:accent1>
      <a:accent2>
        <a:srgbClr val="1DCDC3"/>
      </a:accent2>
      <a:accent3>
        <a:srgbClr val="78001B"/>
      </a:accent3>
      <a:accent4>
        <a:srgbClr val="F5340B"/>
      </a:accent4>
      <a:accent5>
        <a:srgbClr val="FF823B"/>
      </a:accent5>
      <a:accent6>
        <a:srgbClr val="FFA73B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859</Words>
  <Application>Microsoft Office PowerPoint</Application>
  <PresentationFormat>On-screen Show (16:9)</PresentationFormat>
  <Paragraphs>76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Arvo</vt:lpstr>
      <vt:lpstr>B Titr</vt:lpstr>
      <vt:lpstr>Barlow Condensed</vt:lpstr>
      <vt:lpstr>Barlow Condensed Medium</vt:lpstr>
      <vt:lpstr>Barlow Condensed SemiBold</vt:lpstr>
      <vt:lpstr>Fira Sans Extra Condensed Medium</vt:lpstr>
      <vt:lpstr>Shabnam</vt:lpstr>
      <vt:lpstr>My Creative CV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با تشکر از توجه شما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CV PRESENTATION</dc:title>
  <dc:creator>MOHAMAD</dc:creator>
  <cp:lastModifiedBy>iman ganji</cp:lastModifiedBy>
  <cp:revision>20</cp:revision>
  <dcterms:modified xsi:type="dcterms:W3CDTF">2026-02-14T04:05:30Z</dcterms:modified>
</cp:coreProperties>
</file>