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56" r:id="rId1"/>
  </p:sldMasterIdLst>
  <p:notesMasterIdLst>
    <p:notesMasterId r:id="rId19"/>
  </p:notesMasterIdLst>
  <p:sldIdLst>
    <p:sldId id="256" r:id="rId2"/>
    <p:sldId id="321" r:id="rId3"/>
    <p:sldId id="322" r:id="rId4"/>
    <p:sldId id="257" r:id="rId5"/>
    <p:sldId id="317" r:id="rId6"/>
    <p:sldId id="318" r:id="rId7"/>
    <p:sldId id="319" r:id="rId8"/>
    <p:sldId id="320" r:id="rId9"/>
    <p:sldId id="258" r:id="rId10"/>
    <p:sldId id="259" r:id="rId11"/>
    <p:sldId id="261" r:id="rId12"/>
    <p:sldId id="262" r:id="rId13"/>
    <p:sldId id="263" r:id="rId14"/>
    <p:sldId id="264" r:id="rId15"/>
    <p:sldId id="265" r:id="rId16"/>
    <p:sldId id="266" r:id="rId17"/>
    <p:sldId id="269" r:id="rId1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2880">
          <p15:clr>
            <a:srgbClr val="A4A3A4"/>
          </p15:clr>
        </p15:guide>
        <p15:guide id="2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8790"/>
    <a:srgbClr val="0C2E3A"/>
    <a:srgbClr val="F5340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66"/>
      </p:cViewPr>
      <p:guideLst>
        <p:guide pos="2880"/>
        <p:guide orient="horz" pos="16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9813466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B Titr" panose="00000700000000000000" pitchFamily="2" charset="-78"/>
        <a:cs typeface="B Titr" panose="00000700000000000000" pitchFamily="2" charset="-78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55d2cabac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55d2cabac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>
          <a:extLst>
            <a:ext uri="{FF2B5EF4-FFF2-40B4-BE49-F238E27FC236}">
              <a16:creationId xmlns:a16="http://schemas.microsoft.com/office/drawing/2014/main" id="{14C2DA7A-4262-C096-7CEB-2A1B9B30E9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5e1ed11e4_0_29:notes">
            <a:extLst>
              <a:ext uri="{FF2B5EF4-FFF2-40B4-BE49-F238E27FC236}">
                <a16:creationId xmlns:a16="http://schemas.microsoft.com/office/drawing/2014/main" id="{C20A51A7-8878-DF85-048A-7AA10363F4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5e1ed11e4_0_29:notes">
            <a:extLst>
              <a:ext uri="{FF2B5EF4-FFF2-40B4-BE49-F238E27FC236}">
                <a16:creationId xmlns:a16="http://schemas.microsoft.com/office/drawing/2014/main" id="{BBE6EB00-38AB-5959-4317-B4A24BC69AE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7530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>
          <a:extLst>
            <a:ext uri="{FF2B5EF4-FFF2-40B4-BE49-F238E27FC236}">
              <a16:creationId xmlns:a16="http://schemas.microsoft.com/office/drawing/2014/main" id="{70991A6A-2BC0-520F-F5FB-3C8DF82B2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5e1ed11e4_0_29:notes">
            <a:extLst>
              <a:ext uri="{FF2B5EF4-FFF2-40B4-BE49-F238E27FC236}">
                <a16:creationId xmlns:a16="http://schemas.microsoft.com/office/drawing/2014/main" id="{38C618D4-2C3F-8678-355E-2C26CC7524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5e1ed11e4_0_29:notes">
            <a:extLst>
              <a:ext uri="{FF2B5EF4-FFF2-40B4-BE49-F238E27FC236}">
                <a16:creationId xmlns:a16="http://schemas.microsoft.com/office/drawing/2014/main" id="{80E6D1B9-10E9-460D-6983-FF7794A0A2D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4480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>
          <a:extLst>
            <a:ext uri="{FF2B5EF4-FFF2-40B4-BE49-F238E27FC236}">
              <a16:creationId xmlns:a16="http://schemas.microsoft.com/office/drawing/2014/main" id="{72E53B10-59AA-371F-4E31-D0D2E1FB2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5e1ed11e4_0_29:notes">
            <a:extLst>
              <a:ext uri="{FF2B5EF4-FFF2-40B4-BE49-F238E27FC236}">
                <a16:creationId xmlns:a16="http://schemas.microsoft.com/office/drawing/2014/main" id="{9AED3760-FA94-8D8B-FFF9-3F17BE5139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5e1ed11e4_0_29:notes">
            <a:extLst>
              <a:ext uri="{FF2B5EF4-FFF2-40B4-BE49-F238E27FC236}">
                <a16:creationId xmlns:a16="http://schemas.microsoft.com/office/drawing/2014/main" id="{78790D3F-6B7D-0270-41CB-C20A00E6EC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57897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>
          <a:extLst>
            <a:ext uri="{FF2B5EF4-FFF2-40B4-BE49-F238E27FC236}">
              <a16:creationId xmlns:a16="http://schemas.microsoft.com/office/drawing/2014/main" id="{EE2A6E4E-C4FC-AE29-D70D-39A36EA38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>
            <a:extLst>
              <a:ext uri="{FF2B5EF4-FFF2-40B4-BE49-F238E27FC236}">
                <a16:creationId xmlns:a16="http://schemas.microsoft.com/office/drawing/2014/main" id="{E47FA575-804B-05B0-136B-F314F96CCCC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>
            <a:extLst>
              <a:ext uri="{FF2B5EF4-FFF2-40B4-BE49-F238E27FC236}">
                <a16:creationId xmlns:a16="http://schemas.microsoft.com/office/drawing/2014/main" id="{D4EF4151-ADC7-F4D2-127A-F4F4F8CC6E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516481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55d2cabac8_1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55d2cabac8_1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55d2cabac8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55d2cabac8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55e1ed11e4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55e1ed11e4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55e1ed11e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55e1ed11e4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55e1ed11e4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55e1ed11e4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g55e1ed11e4_0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" name="Google Shape;501;g55e1ed11e4_0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55e1ed11e4_0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55e1ed11e4_0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55e1ed11e4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55e1ed11e4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55e1ed11e4_0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55e1ed11e4_0_3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TITLE OPENING" type="title">
  <p:cSld name="TITLE">
    <p:bg>
      <p:bgPr>
        <a:solidFill>
          <a:srgbClr val="E9E6E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795512" y="1245627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Arial" panose="020B0604020202020204" pitchFamily="34" charset="0"/>
                <a:ea typeface="B Titr" panose="00000700000000000000" pitchFamily="2" charset="-78"/>
                <a:cs typeface="B Titr" panose="00000700000000000000" pitchFamily="2" charset="-78"/>
                <a:sym typeface="Barlow Condensed Medium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 dirty="0"/>
          </a:p>
        </p:txBody>
      </p:sp>
      <p:grpSp>
        <p:nvGrpSpPr>
          <p:cNvPr id="11" name="Google Shape;11;p2"/>
          <p:cNvGrpSpPr/>
          <p:nvPr/>
        </p:nvGrpSpPr>
        <p:grpSpPr>
          <a:xfrm>
            <a:off x="6607116" y="2397713"/>
            <a:ext cx="2550204" cy="2757917"/>
            <a:chOff x="1384075" y="241450"/>
            <a:chExt cx="4822625" cy="5215425"/>
          </a:xfrm>
        </p:grpSpPr>
        <p:sp>
          <p:nvSpPr>
            <p:cNvPr id="12" name="Google Shape;12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56" name="Google Shape;56;p2"/>
          <p:cNvGrpSpPr/>
          <p:nvPr/>
        </p:nvGrpSpPr>
        <p:grpSpPr>
          <a:xfrm>
            <a:off x="-26847" y="-280618"/>
            <a:ext cx="2865062" cy="3613974"/>
            <a:chOff x="-26858" y="-227337"/>
            <a:chExt cx="2186403" cy="2757917"/>
          </a:xfrm>
        </p:grpSpPr>
        <p:sp>
          <p:nvSpPr>
            <p:cNvPr id="57" name="Google Shape;57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2" name="Google Shape;62;p2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3" name="Google Shape;63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7" name="Google Shape;67;p2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8" name="Google Shape;68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3" name="Google Shape;73;p2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4" name="Google Shape;74;p2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5" name="Google Shape;75;p2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ITLE_1">
    <p:bg>
      <p:bgPr>
        <a:solidFill>
          <a:srgbClr val="E9E6E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"/>
          <p:cNvSpPr txBox="1">
            <a:spLocks noGrp="1"/>
          </p:cNvSpPr>
          <p:nvPr>
            <p:ph type="ctrTitle"/>
          </p:nvPr>
        </p:nvSpPr>
        <p:spPr>
          <a:xfrm>
            <a:off x="1795512" y="1545452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Font typeface="Barlow Condensed Medium"/>
              <a:buNone/>
              <a:defRPr sz="6000">
                <a:latin typeface="Arial" panose="020B0604020202020204" pitchFamily="34" charset="0"/>
                <a:ea typeface="B Titr" panose="00000700000000000000" pitchFamily="2" charset="-78"/>
                <a:cs typeface="B Titr" panose="00000700000000000000" pitchFamily="2" charset="-78"/>
                <a:sym typeface="Barlow Condensed Medium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None/>
              <a:defRPr sz="5200">
                <a:solidFill>
                  <a:srgbClr val="0B139E"/>
                </a:solidFill>
              </a:defRPr>
            </a:lvl9pPr>
          </a:lstStyle>
          <a:p>
            <a:endParaRPr dirty="0"/>
          </a:p>
        </p:txBody>
      </p:sp>
      <p:grpSp>
        <p:nvGrpSpPr>
          <p:cNvPr id="99" name="Google Shape;99;p3"/>
          <p:cNvGrpSpPr/>
          <p:nvPr/>
        </p:nvGrpSpPr>
        <p:grpSpPr>
          <a:xfrm flipH="1">
            <a:off x="-9" y="2397713"/>
            <a:ext cx="2550204" cy="2757917"/>
            <a:chOff x="1384075" y="241450"/>
            <a:chExt cx="4822625" cy="5215425"/>
          </a:xfrm>
        </p:grpSpPr>
        <p:sp>
          <p:nvSpPr>
            <p:cNvPr id="100" name="Google Shape;100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1" name="Google Shape;10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2" name="Google Shape;10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3" name="Google Shape;103;p3"/>
            <p:cNvSpPr/>
            <p:nvPr/>
          </p:nvSpPr>
          <p:spPr>
            <a:xfrm>
              <a:off x="4827375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4827375" y="1875125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5" name="Google Shape;105;p3"/>
            <p:cNvSpPr/>
            <p:nvPr/>
          </p:nvSpPr>
          <p:spPr>
            <a:xfrm>
              <a:off x="5518700" y="2274575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0"/>
                  </a:moveTo>
                  <a:lnTo>
                    <a:pt x="0" y="31823"/>
                  </a:lnTo>
                  <a:lnTo>
                    <a:pt x="27520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6" name="Google Shape;106;p3"/>
            <p:cNvSpPr/>
            <p:nvPr/>
          </p:nvSpPr>
          <p:spPr>
            <a:xfrm>
              <a:off x="4827375" y="3865700"/>
              <a:ext cx="691350" cy="1195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4830700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8" name="Google Shape;108;p3"/>
            <p:cNvSpPr/>
            <p:nvPr/>
          </p:nvSpPr>
          <p:spPr>
            <a:xfrm>
              <a:off x="5518700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0" y="1"/>
                  </a:moveTo>
                  <a:lnTo>
                    <a:pt x="0" y="31824"/>
                  </a:lnTo>
                  <a:lnTo>
                    <a:pt x="27520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09" name="Google Shape;109;p3"/>
            <p:cNvSpPr/>
            <p:nvPr/>
          </p:nvSpPr>
          <p:spPr>
            <a:xfrm>
              <a:off x="5518700" y="2670675"/>
              <a:ext cx="688000" cy="798950"/>
            </a:xfrm>
            <a:custGeom>
              <a:avLst/>
              <a:gdLst/>
              <a:ahLst/>
              <a:cxnLst/>
              <a:rect l="l" t="t" r="r" b="b"/>
              <a:pathLst>
                <a:path w="27520" h="31958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4827375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4139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4139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3451375" y="307015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3451375" y="1479000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3448050" y="1878450"/>
              <a:ext cx="694675" cy="119172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4139375" y="1878450"/>
              <a:ext cx="688025" cy="1191725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4382875" y="241450"/>
              <a:ext cx="201000" cy="22935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4139375" y="682600"/>
              <a:ext cx="688025" cy="796425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3451375" y="4661275"/>
              <a:ext cx="1376025" cy="795600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4139375" y="3865700"/>
              <a:ext cx="688025" cy="1195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4139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4827375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4827375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3451375" y="3469600"/>
              <a:ext cx="688025" cy="795575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3451375" y="2670675"/>
              <a:ext cx="1376025" cy="1195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2760050" y="2670675"/>
              <a:ext cx="691350" cy="798950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2760050" y="307015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3451375" y="2670675"/>
              <a:ext cx="688025" cy="798950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2072075" y="14790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1967825" y="2486400"/>
              <a:ext cx="322750" cy="371950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2065400" y="1412275"/>
              <a:ext cx="218500" cy="254375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2760050" y="1878450"/>
              <a:ext cx="691350" cy="119172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2760050" y="1479000"/>
              <a:ext cx="691350" cy="795600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2072075" y="3865700"/>
              <a:ext cx="688000" cy="795600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1384075" y="4661275"/>
              <a:ext cx="688025" cy="795600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2760050" y="3865700"/>
              <a:ext cx="691350" cy="1591175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2760050" y="3469600"/>
              <a:ext cx="691350" cy="795575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3448050" y="3469600"/>
              <a:ext cx="691350" cy="159115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2760050" y="2670675"/>
              <a:ext cx="1379350" cy="1195050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44" name="Google Shape;144;p3"/>
          <p:cNvGrpSpPr/>
          <p:nvPr/>
        </p:nvGrpSpPr>
        <p:grpSpPr>
          <a:xfrm flipH="1">
            <a:off x="6278928" y="-258568"/>
            <a:ext cx="2865062" cy="3613974"/>
            <a:chOff x="-26858" y="-227337"/>
            <a:chExt cx="2186403" cy="2757917"/>
          </a:xfrm>
        </p:grpSpPr>
        <p:sp>
          <p:nvSpPr>
            <p:cNvPr id="145" name="Google Shape;145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10800000">
              <a:off x="-26858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 rot="10800000">
              <a:off x="-26858" y="1034750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 rot="10800000">
              <a:off x="-26858" y="-17866"/>
              <a:ext cx="365586" cy="631942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 rot="10800000">
              <a:off x="-26858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 rot="10800000">
              <a:off x="-26858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10800000">
              <a:off x="338715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 rot="10800000">
              <a:off x="338715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 rot="10800000">
              <a:off x="702529" y="614063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 rot="10800000">
              <a:off x="702529" y="1455450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 rot="10800000">
              <a:off x="700771" y="1034750"/>
              <a:ext cx="367344" cy="630184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 rot="10800000">
              <a:off x="338715" y="1034750"/>
              <a:ext cx="363828" cy="630184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2" name="Google Shape;162;p3"/>
            <p:cNvSpPr/>
            <p:nvPr/>
          </p:nvSpPr>
          <p:spPr>
            <a:xfrm rot="10800000">
              <a:off x="467491" y="2409300"/>
              <a:ext cx="106289" cy="121280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3" name="Google Shape;163;p3"/>
            <p:cNvSpPr/>
            <p:nvPr/>
          </p:nvSpPr>
          <p:spPr>
            <a:xfrm rot="10800000">
              <a:off x="338715" y="1876150"/>
              <a:ext cx="363828" cy="421150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4" name="Google Shape;164;p3"/>
            <p:cNvSpPr/>
            <p:nvPr/>
          </p:nvSpPr>
          <p:spPr>
            <a:xfrm rot="10800000">
              <a:off x="338715" y="-227337"/>
              <a:ext cx="727642" cy="420713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 rot="10800000">
              <a:off x="338715" y="-17866"/>
              <a:ext cx="363828" cy="631942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 rot="10800000">
              <a:off x="338715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7" name="Google Shape;167;p3"/>
            <p:cNvSpPr/>
            <p:nvPr/>
          </p:nvSpPr>
          <p:spPr>
            <a:xfrm rot="10800000">
              <a:off x="-26858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 rot="10800000">
              <a:off x="-26858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69" name="Google Shape;169;p3"/>
            <p:cNvSpPr/>
            <p:nvPr/>
          </p:nvSpPr>
          <p:spPr>
            <a:xfrm rot="10800000">
              <a:off x="702529" y="402834"/>
              <a:ext cx="363828" cy="420700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1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0" name="Google Shape;170;p3"/>
            <p:cNvSpPr/>
            <p:nvPr/>
          </p:nvSpPr>
          <p:spPr>
            <a:xfrm rot="10800000">
              <a:off x="338715" y="614063"/>
              <a:ext cx="727642" cy="631942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 rot="10800000">
              <a:off x="1066343" y="823521"/>
              <a:ext cx="365586" cy="422485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10800000">
              <a:off x="1066343" y="614063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0800000">
              <a:off x="702529" y="823521"/>
              <a:ext cx="363828" cy="422485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10800000">
              <a:off x="1431916" y="1455450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5" name="Google Shape;175;p3"/>
            <p:cNvSpPr/>
            <p:nvPr/>
          </p:nvSpPr>
          <p:spPr>
            <a:xfrm rot="10800000">
              <a:off x="1680188" y="1146763"/>
              <a:ext cx="170670" cy="19668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6" name="Google Shape;176;p3"/>
            <p:cNvSpPr/>
            <p:nvPr/>
          </p:nvSpPr>
          <p:spPr>
            <a:xfrm rot="10800000">
              <a:off x="1683717" y="1776934"/>
              <a:ext cx="115543" cy="134514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D497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 rot="10800000">
              <a:off x="1066343" y="1034750"/>
              <a:ext cx="365586" cy="630184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82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8" name="Google Shape;178;p3"/>
            <p:cNvSpPr/>
            <p:nvPr/>
          </p:nvSpPr>
          <p:spPr>
            <a:xfrm rot="10800000">
              <a:off x="1066343" y="1455450"/>
              <a:ext cx="365586" cy="420713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79" name="Google Shape;179;p3"/>
            <p:cNvSpPr/>
            <p:nvPr/>
          </p:nvSpPr>
          <p:spPr>
            <a:xfrm rot="10800000">
              <a:off x="1431916" y="193363"/>
              <a:ext cx="363814" cy="420713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0" name="Google Shape;180;p3"/>
            <p:cNvSpPr/>
            <p:nvPr/>
          </p:nvSpPr>
          <p:spPr>
            <a:xfrm rot="10800000">
              <a:off x="1795717" y="-227337"/>
              <a:ext cx="363828" cy="420713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1" name="Google Shape;181;p3"/>
            <p:cNvSpPr/>
            <p:nvPr/>
          </p:nvSpPr>
          <p:spPr>
            <a:xfrm rot="10800000">
              <a:off x="1066343" y="-227337"/>
              <a:ext cx="365586" cy="841413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2" name="Google Shape;182;p3"/>
            <p:cNvSpPr/>
            <p:nvPr/>
          </p:nvSpPr>
          <p:spPr>
            <a:xfrm rot="10800000">
              <a:off x="1066343" y="402834"/>
              <a:ext cx="365586" cy="420700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3" name="Google Shape;183;p3"/>
            <p:cNvSpPr/>
            <p:nvPr/>
          </p:nvSpPr>
          <p:spPr>
            <a:xfrm rot="10800000">
              <a:off x="702529" y="-17866"/>
              <a:ext cx="365586" cy="841400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 rot="10800000">
              <a:off x="702529" y="614063"/>
              <a:ext cx="729400" cy="631942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6" name="Google Shape;186;p4"/>
          <p:cNvGrpSpPr/>
          <p:nvPr/>
        </p:nvGrpSpPr>
        <p:grpSpPr>
          <a:xfrm>
            <a:off x="6396261" y="-26651"/>
            <a:ext cx="2761414" cy="1094590"/>
            <a:chOff x="5543377" y="-26648"/>
            <a:chExt cx="3613943" cy="1432521"/>
          </a:xfrm>
        </p:grpSpPr>
        <p:sp>
          <p:nvSpPr>
            <p:cNvPr id="187" name="Google Shape;187;p4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208" name="Google Shape;208;p4"/>
          <p:cNvGrpSpPr/>
          <p:nvPr/>
        </p:nvGrpSpPr>
        <p:grpSpPr>
          <a:xfrm>
            <a:off x="-413096" y="3658798"/>
            <a:ext cx="2192144" cy="1495178"/>
            <a:chOff x="-293170" y="3658798"/>
            <a:chExt cx="2192144" cy="1495178"/>
          </a:xfrm>
        </p:grpSpPr>
        <p:sp>
          <p:nvSpPr>
            <p:cNvPr id="209" name="Google Shape;209;p4"/>
            <p:cNvSpPr/>
            <p:nvPr/>
          </p:nvSpPr>
          <p:spPr>
            <a:xfrm rot="5400000">
              <a:off x="566876" y="4718563"/>
              <a:ext cx="402082" cy="46501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 rot="5400000">
              <a:off x="1460748" y="4750112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 rot="5400000">
              <a:off x="1135098" y="4642762"/>
              <a:ext cx="376514" cy="64591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5400000">
              <a:off x="813065" y="4375410"/>
              <a:ext cx="374712" cy="433031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5400000">
              <a:off x="597469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5400000">
              <a:off x="1460754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5400000">
              <a:off x="1128547" y="3961854"/>
              <a:ext cx="174931" cy="20159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5400000">
              <a:off x="1770825" y="4018351"/>
              <a:ext cx="118427" cy="137871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5400000">
              <a:off x="1135999" y="4268968"/>
              <a:ext cx="374712" cy="64591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5400000">
              <a:off x="1459847" y="4376318"/>
              <a:ext cx="374712" cy="431215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5400000">
              <a:off x="167191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5400000">
              <a:off x="-264008" y="3629645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5400000">
              <a:off x="-49317" y="4160717"/>
              <a:ext cx="374712" cy="862417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5400000">
              <a:off x="380972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5400000">
              <a:off x="139325" y="4533617"/>
              <a:ext cx="374712" cy="862403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5400000">
              <a:off x="519274" y="4454515"/>
              <a:ext cx="747608" cy="647717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227" name="Google Shape;227;p4"/>
          <p:cNvSpPr txBox="1">
            <a:spLocks noGrp="1"/>
          </p:cNvSpPr>
          <p:nvPr>
            <p:ph type="ctrTitle"/>
          </p:nvPr>
        </p:nvSpPr>
        <p:spPr>
          <a:xfrm>
            <a:off x="4155425" y="205433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28" name="Google Shape;228;p4"/>
          <p:cNvSpPr txBox="1">
            <a:spLocks noGrp="1"/>
          </p:cNvSpPr>
          <p:nvPr>
            <p:ph type="title" idx="2" hasCustomPrompt="1"/>
          </p:nvPr>
        </p:nvSpPr>
        <p:spPr>
          <a:xfrm>
            <a:off x="2319727" y="19668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29" name="Google Shape;229;p4"/>
          <p:cNvSpPr txBox="1">
            <a:spLocks noGrp="1"/>
          </p:cNvSpPr>
          <p:nvPr>
            <p:ph type="ctrTitle" idx="3"/>
          </p:nvPr>
        </p:nvSpPr>
        <p:spPr>
          <a:xfrm>
            <a:off x="4155425" y="271958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0" name="Google Shape;230;p4"/>
          <p:cNvSpPr txBox="1">
            <a:spLocks noGrp="1"/>
          </p:cNvSpPr>
          <p:nvPr>
            <p:ph type="title" idx="4" hasCustomPrompt="1"/>
          </p:nvPr>
        </p:nvSpPr>
        <p:spPr>
          <a:xfrm>
            <a:off x="2319727" y="26321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31" name="Google Shape;231;p4"/>
          <p:cNvSpPr txBox="1">
            <a:spLocks noGrp="1"/>
          </p:cNvSpPr>
          <p:nvPr>
            <p:ph type="ctrTitle" idx="5"/>
          </p:nvPr>
        </p:nvSpPr>
        <p:spPr>
          <a:xfrm>
            <a:off x="4155425" y="338483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2" name="Google Shape;232;p4"/>
          <p:cNvSpPr txBox="1">
            <a:spLocks noGrp="1"/>
          </p:cNvSpPr>
          <p:nvPr>
            <p:ph type="title" idx="6" hasCustomPrompt="1"/>
          </p:nvPr>
        </p:nvSpPr>
        <p:spPr>
          <a:xfrm>
            <a:off x="2319727" y="329738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sp>
        <p:nvSpPr>
          <p:cNvPr id="233" name="Google Shape;233;p4"/>
          <p:cNvSpPr txBox="1">
            <a:spLocks noGrp="1"/>
          </p:cNvSpPr>
          <p:nvPr>
            <p:ph type="ctrTitle" idx="7"/>
          </p:nvPr>
        </p:nvSpPr>
        <p:spPr>
          <a:xfrm>
            <a:off x="4155425" y="4050088"/>
            <a:ext cx="6807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  <p:sp>
        <p:nvSpPr>
          <p:cNvPr id="234" name="Google Shape;234;p4"/>
          <p:cNvSpPr txBox="1">
            <a:spLocks noGrp="1"/>
          </p:cNvSpPr>
          <p:nvPr>
            <p:ph type="title" idx="8" hasCustomPrompt="1"/>
          </p:nvPr>
        </p:nvSpPr>
        <p:spPr>
          <a:xfrm>
            <a:off x="2319727" y="3962638"/>
            <a:ext cx="1460700" cy="577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Fira Sans Extra Condensed Medium"/>
              <a:buNone/>
              <a:defRPr sz="3600"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  <p:cxnSp>
        <p:nvCxnSpPr>
          <p:cNvPr id="235" name="Google Shape;235;p4"/>
          <p:cNvCxnSpPr/>
          <p:nvPr/>
        </p:nvCxnSpPr>
        <p:spPr>
          <a:xfrm>
            <a:off x="5421925" y="0"/>
            <a:ext cx="0" cy="448860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6" name="Google Shape;236;p4"/>
          <p:cNvSpPr txBox="1">
            <a:spLocks noGrp="1"/>
          </p:cNvSpPr>
          <p:nvPr>
            <p:ph type="ctrTitle" idx="9"/>
          </p:nvPr>
        </p:nvSpPr>
        <p:spPr>
          <a:xfrm>
            <a:off x="4155425" y="1272250"/>
            <a:ext cx="38886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3600"/>
              <a:buFont typeface="Barlow Condensed"/>
              <a:buNone/>
              <a:defRPr sz="3600">
                <a:solidFill>
                  <a:schemeClr val="accent4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Font typeface="Barlow Condensed"/>
              <a:buNone/>
              <a:defRPr sz="3600"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">
  <p:cSld name="CUSTOM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8" name="Google Shape;238;p5"/>
          <p:cNvGrpSpPr/>
          <p:nvPr/>
        </p:nvGrpSpPr>
        <p:grpSpPr>
          <a:xfrm rot="10800000" flipH="1">
            <a:off x="6396261" y="4059387"/>
            <a:ext cx="2761414" cy="1094590"/>
            <a:chOff x="5543377" y="-26648"/>
            <a:chExt cx="3613943" cy="1432521"/>
          </a:xfrm>
        </p:grpSpPr>
        <p:sp>
          <p:nvSpPr>
            <p:cNvPr id="239" name="Google Shape;239;p5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260" name="Google Shape;260;p5"/>
          <p:cNvGrpSpPr/>
          <p:nvPr/>
        </p:nvGrpSpPr>
        <p:grpSpPr>
          <a:xfrm rot="10800000" flipH="1">
            <a:off x="-413096" y="-26651"/>
            <a:ext cx="2192144" cy="1495178"/>
            <a:chOff x="-293170" y="3658798"/>
            <a:chExt cx="2192144" cy="1495178"/>
          </a:xfrm>
        </p:grpSpPr>
        <p:sp>
          <p:nvSpPr>
            <p:cNvPr id="261" name="Google Shape;261;p5"/>
            <p:cNvSpPr/>
            <p:nvPr/>
          </p:nvSpPr>
          <p:spPr>
            <a:xfrm rot="5400000">
              <a:off x="566876" y="4718563"/>
              <a:ext cx="402082" cy="46501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1" y="0"/>
                  </a:moveTo>
                  <a:lnTo>
                    <a:pt x="1" y="15978"/>
                  </a:lnTo>
                  <a:lnTo>
                    <a:pt x="27521" y="31823"/>
                  </a:lnTo>
                  <a:lnTo>
                    <a:pt x="2752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 rot="5400000">
              <a:off x="1460748" y="4750112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1" y="1"/>
                  </a:moveTo>
                  <a:lnTo>
                    <a:pt x="1" y="15845"/>
                  </a:lnTo>
                  <a:lnTo>
                    <a:pt x="27521" y="31823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 rot="5400000">
              <a:off x="1135098" y="4642762"/>
              <a:ext cx="376514" cy="645915"/>
            </a:xfrm>
            <a:custGeom>
              <a:avLst/>
              <a:gdLst/>
              <a:ahLst/>
              <a:cxnLst/>
              <a:rect l="l" t="t" r="r" b="b"/>
              <a:pathLst>
                <a:path w="27787" h="47669" extrusionOk="0">
                  <a:moveTo>
                    <a:pt x="1" y="1"/>
                  </a:moveTo>
                  <a:lnTo>
                    <a:pt x="134" y="31823"/>
                  </a:lnTo>
                  <a:lnTo>
                    <a:pt x="27787" y="47668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 rot="5400000">
              <a:off x="813065" y="4375410"/>
              <a:ext cx="374712" cy="433031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27654" y="1"/>
                  </a:moveTo>
                  <a:lnTo>
                    <a:pt x="1" y="15979"/>
                  </a:lnTo>
                  <a:lnTo>
                    <a:pt x="27654" y="31957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rgbClr val="F5340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 rot="5400000">
              <a:off x="597469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654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E3651D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 rot="5400000">
              <a:off x="813966" y="4749204"/>
              <a:ext cx="372910" cy="433031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1" y="1"/>
                  </a:moveTo>
                  <a:lnTo>
                    <a:pt x="1" y="31957"/>
                  </a:lnTo>
                  <a:lnTo>
                    <a:pt x="27521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 rot="5400000">
              <a:off x="1460754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845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 rot="5400000">
              <a:off x="1128547" y="3961854"/>
              <a:ext cx="174931" cy="201597"/>
            </a:xfrm>
            <a:custGeom>
              <a:avLst/>
              <a:gdLst/>
              <a:ahLst/>
              <a:cxnLst/>
              <a:rect l="l" t="t" r="r" b="b"/>
              <a:pathLst>
                <a:path w="12910" h="14878" extrusionOk="0">
                  <a:moveTo>
                    <a:pt x="1" y="0"/>
                  </a:moveTo>
                  <a:lnTo>
                    <a:pt x="1" y="14877"/>
                  </a:lnTo>
                  <a:lnTo>
                    <a:pt x="12910" y="750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 rot="5400000">
              <a:off x="1770825" y="4018351"/>
              <a:ext cx="118427" cy="137871"/>
            </a:xfrm>
            <a:custGeom>
              <a:avLst/>
              <a:gdLst/>
              <a:ahLst/>
              <a:cxnLst/>
              <a:rect l="l" t="t" r="r" b="b"/>
              <a:pathLst>
                <a:path w="8740" h="10175" extrusionOk="0">
                  <a:moveTo>
                    <a:pt x="0" y="1"/>
                  </a:moveTo>
                  <a:lnTo>
                    <a:pt x="0" y="10175"/>
                  </a:lnTo>
                  <a:lnTo>
                    <a:pt x="8740" y="500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 rot="5400000">
              <a:off x="1135999" y="4268968"/>
              <a:ext cx="374712" cy="645915"/>
            </a:xfrm>
            <a:custGeom>
              <a:avLst/>
              <a:gdLst/>
              <a:ahLst/>
              <a:cxnLst/>
              <a:rect l="l" t="t" r="r" b="b"/>
              <a:pathLst>
                <a:path w="27654" h="47669" extrusionOk="0">
                  <a:moveTo>
                    <a:pt x="27654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1" y="31823"/>
                  </a:lnTo>
                  <a:lnTo>
                    <a:pt x="27654" y="31690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 rot="5400000">
              <a:off x="1459847" y="4376318"/>
              <a:ext cx="374712" cy="431215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654" y="15979"/>
                  </a:lnTo>
                  <a:lnTo>
                    <a:pt x="27654" y="1584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5400000">
              <a:off x="167191" y="4002531"/>
              <a:ext cx="372896" cy="431215"/>
            </a:xfrm>
            <a:custGeom>
              <a:avLst/>
              <a:gdLst/>
              <a:ahLst/>
              <a:cxnLst/>
              <a:rect l="l" t="t" r="r" b="b"/>
              <a:pathLst>
                <a:path w="27520" h="31824" extrusionOk="0">
                  <a:moveTo>
                    <a:pt x="27520" y="1"/>
                  </a:moveTo>
                  <a:lnTo>
                    <a:pt x="0" y="15979"/>
                  </a:lnTo>
                  <a:lnTo>
                    <a:pt x="27520" y="31824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 rot="5400000">
              <a:off x="-264008" y="3629645"/>
              <a:ext cx="372910" cy="431215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1" y="1"/>
                  </a:moveTo>
                  <a:lnTo>
                    <a:pt x="1" y="31823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 rot="5400000">
              <a:off x="-49317" y="4160717"/>
              <a:ext cx="374712" cy="862417"/>
            </a:xfrm>
            <a:custGeom>
              <a:avLst/>
              <a:gdLst/>
              <a:ahLst/>
              <a:cxnLst/>
              <a:rect l="l" t="t" r="r" b="b"/>
              <a:pathLst>
                <a:path w="27654" h="63647" extrusionOk="0">
                  <a:moveTo>
                    <a:pt x="1" y="1"/>
                  </a:moveTo>
                  <a:lnTo>
                    <a:pt x="1" y="31824"/>
                  </a:lnTo>
                  <a:lnTo>
                    <a:pt x="1" y="63646"/>
                  </a:lnTo>
                  <a:lnTo>
                    <a:pt x="27521" y="47802"/>
                  </a:lnTo>
                  <a:lnTo>
                    <a:pt x="27654" y="47802"/>
                  </a:lnTo>
                  <a:lnTo>
                    <a:pt x="27654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 rot="5400000">
              <a:off x="380972" y="4376325"/>
              <a:ext cx="374712" cy="431202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4" y="0"/>
                  </a:moveTo>
                  <a:lnTo>
                    <a:pt x="1" y="15845"/>
                  </a:lnTo>
                  <a:lnTo>
                    <a:pt x="27654" y="31823"/>
                  </a:lnTo>
                  <a:lnTo>
                    <a:pt x="2765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5400000">
              <a:off x="139325" y="4533617"/>
              <a:ext cx="374712" cy="862403"/>
            </a:xfrm>
            <a:custGeom>
              <a:avLst/>
              <a:gdLst/>
              <a:ahLst/>
              <a:cxnLst/>
              <a:rect l="l" t="t" r="r" b="b"/>
              <a:pathLst>
                <a:path w="27654" h="63646" extrusionOk="0">
                  <a:moveTo>
                    <a:pt x="134" y="0"/>
                  </a:moveTo>
                  <a:lnTo>
                    <a:pt x="1" y="31823"/>
                  </a:lnTo>
                  <a:lnTo>
                    <a:pt x="134" y="31823"/>
                  </a:lnTo>
                  <a:lnTo>
                    <a:pt x="134" y="63646"/>
                  </a:lnTo>
                  <a:lnTo>
                    <a:pt x="27654" y="47668"/>
                  </a:lnTo>
                  <a:lnTo>
                    <a:pt x="27654" y="15845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 rot="5400000">
              <a:off x="519274" y="4454515"/>
              <a:ext cx="747608" cy="647717"/>
            </a:xfrm>
            <a:custGeom>
              <a:avLst/>
              <a:gdLst/>
              <a:ahLst/>
              <a:cxnLst/>
              <a:rect l="l" t="t" r="r" b="b"/>
              <a:pathLst>
                <a:path w="55174" h="47802" extrusionOk="0">
                  <a:moveTo>
                    <a:pt x="27654" y="1"/>
                  </a:moveTo>
                  <a:lnTo>
                    <a:pt x="1" y="15979"/>
                  </a:lnTo>
                  <a:lnTo>
                    <a:pt x="1" y="47802"/>
                  </a:lnTo>
                  <a:lnTo>
                    <a:pt x="27654" y="31957"/>
                  </a:lnTo>
                  <a:lnTo>
                    <a:pt x="55174" y="15979"/>
                  </a:lnTo>
                  <a:lnTo>
                    <a:pt x="27654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279" name="Google Shape;279;p5"/>
          <p:cNvSpPr txBox="1">
            <a:spLocks noGrp="1"/>
          </p:cNvSpPr>
          <p:nvPr>
            <p:ph type="ctrTitle"/>
          </p:nvPr>
        </p:nvSpPr>
        <p:spPr>
          <a:xfrm>
            <a:off x="4308049" y="2067485"/>
            <a:ext cx="3294300" cy="57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>
                <a:latin typeface="Arial" panose="020B0604020202020204" pitchFamily="34" charset="0"/>
                <a:cs typeface="B Titr" panose="00000700000000000000" pitchFamily="2" charset="-78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80" name="Google Shape;280;p5"/>
          <p:cNvSpPr txBox="1">
            <a:spLocks noGrp="1"/>
          </p:cNvSpPr>
          <p:nvPr>
            <p:ph type="subTitle" idx="1"/>
          </p:nvPr>
        </p:nvSpPr>
        <p:spPr>
          <a:xfrm>
            <a:off x="1868250" y="2708213"/>
            <a:ext cx="4020300" cy="36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latin typeface="Shabnam" panose="020B0603030804020204" pitchFamily="34" charset="-78"/>
                <a:cs typeface="Shabnam" panose="020B0603030804020204" pitchFamily="34" charset="-7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cxnSp>
        <p:nvCxnSpPr>
          <p:cNvPr id="281" name="Google Shape;281;p5"/>
          <p:cNvCxnSpPr/>
          <p:nvPr/>
        </p:nvCxnSpPr>
        <p:spPr>
          <a:xfrm>
            <a:off x="5123700" y="2607238"/>
            <a:ext cx="4020300" cy="0"/>
          </a:xfrm>
          <a:prstGeom prst="straightConnector1">
            <a:avLst/>
          </a:prstGeom>
          <a:noFill/>
          <a:ln w="28575" cap="flat" cmpd="sng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 userDrawn="1">
  <p:cSld name="CUSTOM_2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6"/>
          <p:cNvGrpSpPr/>
          <p:nvPr/>
        </p:nvGrpSpPr>
        <p:grpSpPr>
          <a:xfrm rot="10800000">
            <a:off x="11" y="4059387"/>
            <a:ext cx="2761414" cy="1094590"/>
            <a:chOff x="5543377" y="-26648"/>
            <a:chExt cx="3613943" cy="1432521"/>
          </a:xfrm>
        </p:grpSpPr>
        <p:sp>
          <p:nvSpPr>
            <p:cNvPr id="284" name="Google Shape;284;p6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5" name="Google Shape;285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6" name="Google Shape;286;p6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7" name="Google Shape;287;p6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8" name="Google Shape;288;p6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89" name="Google Shape;289;p6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0" name="Google Shape;290;p6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1" name="Google Shape;291;p6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2" name="Google Shape;292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3" name="Google Shape;293;p6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4" name="Google Shape;294;p6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5" name="Google Shape;295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6" name="Google Shape;296;p6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7" name="Google Shape;297;p6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8" name="Google Shape;298;p6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299" name="Google Shape;299;p6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0" name="Google Shape;300;p6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1" name="Google Shape;301;p6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2" name="Google Shape;302;p6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3" name="Google Shape;303;p6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04" name="Google Shape;304;p6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cxnSp>
        <p:nvCxnSpPr>
          <p:cNvPr id="306" name="Google Shape;306;p6"/>
          <p:cNvCxnSpPr/>
          <p:nvPr/>
        </p:nvCxnSpPr>
        <p:spPr>
          <a:xfrm>
            <a:off x="8634675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rgbClr val="F5340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2" userDrawn="1">
  <p:cSld name="CUSTOM_2_1"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9" name="Google Shape;309;p7"/>
          <p:cNvCxnSpPr/>
          <p:nvPr/>
        </p:nvCxnSpPr>
        <p:spPr>
          <a:xfrm>
            <a:off x="498026" y="-1604650"/>
            <a:ext cx="0" cy="2664900"/>
          </a:xfrm>
          <a:prstGeom prst="straightConnector1">
            <a:avLst/>
          </a:prstGeom>
          <a:noFill/>
          <a:ln w="28575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310" name="Google Shape;310;p7"/>
          <p:cNvGrpSpPr/>
          <p:nvPr/>
        </p:nvGrpSpPr>
        <p:grpSpPr>
          <a:xfrm rot="10800000" flipH="1">
            <a:off x="6396261" y="4059387"/>
            <a:ext cx="2761414" cy="1094590"/>
            <a:chOff x="5543377" y="-26648"/>
            <a:chExt cx="3613943" cy="1432521"/>
          </a:xfrm>
        </p:grpSpPr>
        <p:sp>
          <p:nvSpPr>
            <p:cNvPr id="311" name="Google Shape;311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rgbClr val="0C2E3A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2" name="Google Shape;31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3" name="Google Shape;313;p7"/>
            <p:cNvSpPr/>
            <p:nvPr/>
          </p:nvSpPr>
          <p:spPr>
            <a:xfrm rot="-5400000">
              <a:off x="6437042" y="-62766"/>
              <a:ext cx="479036" cy="551271"/>
            </a:xfrm>
            <a:custGeom>
              <a:avLst/>
              <a:gdLst/>
              <a:ahLst/>
              <a:cxnLst/>
              <a:rect l="l" t="t" r="r" b="b"/>
              <a:pathLst>
                <a:path w="27654" h="31824" extrusionOk="0">
                  <a:moveTo>
                    <a:pt x="27653" y="1"/>
                  </a:moveTo>
                  <a:lnTo>
                    <a:pt x="0" y="15845"/>
                  </a:lnTo>
                  <a:lnTo>
                    <a:pt x="27653" y="31823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4" name="Google Shape;314;p7"/>
            <p:cNvSpPr/>
            <p:nvPr/>
          </p:nvSpPr>
          <p:spPr>
            <a:xfrm rot="-5400000">
              <a:off x="6849922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0" y="0"/>
                  </a:moveTo>
                  <a:lnTo>
                    <a:pt x="0" y="31823"/>
                  </a:lnTo>
                  <a:lnTo>
                    <a:pt x="134" y="31956"/>
                  </a:lnTo>
                  <a:lnTo>
                    <a:pt x="27653" y="47801"/>
                  </a:lnTo>
                  <a:lnTo>
                    <a:pt x="27653" y="159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5" name="Google Shape;315;p7"/>
            <p:cNvSpPr/>
            <p:nvPr/>
          </p:nvSpPr>
          <p:spPr>
            <a:xfrm rot="-5400000">
              <a:off x="8229270" y="-201155"/>
              <a:ext cx="479036" cy="828050"/>
            </a:xfrm>
            <a:custGeom>
              <a:avLst/>
              <a:gdLst/>
              <a:ahLst/>
              <a:cxnLst/>
              <a:rect l="l" t="t" r="r" b="b"/>
              <a:pathLst>
                <a:path w="27654" h="47802" extrusionOk="0">
                  <a:moveTo>
                    <a:pt x="27653" y="1"/>
                  </a:moveTo>
                  <a:lnTo>
                    <a:pt x="0" y="15979"/>
                  </a:lnTo>
                  <a:lnTo>
                    <a:pt x="0" y="47802"/>
                  </a:lnTo>
                  <a:lnTo>
                    <a:pt x="134" y="47802"/>
                  </a:lnTo>
                  <a:lnTo>
                    <a:pt x="27653" y="31824"/>
                  </a:lnTo>
                  <a:lnTo>
                    <a:pt x="27653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6" name="Google Shape;316;p7"/>
            <p:cNvSpPr/>
            <p:nvPr/>
          </p:nvSpPr>
          <p:spPr>
            <a:xfrm rot="-5400000">
              <a:off x="8643318" y="-63918"/>
              <a:ext cx="476733" cy="551271"/>
            </a:xfrm>
            <a:custGeom>
              <a:avLst/>
              <a:gdLst/>
              <a:ahLst/>
              <a:cxnLst/>
              <a:rect l="l" t="t" r="r" b="b"/>
              <a:pathLst>
                <a:path w="27521" h="31824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823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7" name="Google Shape;317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6A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8" name="Google Shape;318;p7"/>
            <p:cNvSpPr/>
            <p:nvPr/>
          </p:nvSpPr>
          <p:spPr>
            <a:xfrm rot="-5400000">
              <a:off x="7539604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27653" y="0"/>
                  </a:moveTo>
                  <a:lnTo>
                    <a:pt x="0" y="15978"/>
                  </a:lnTo>
                  <a:lnTo>
                    <a:pt x="27653" y="31823"/>
                  </a:lnTo>
                  <a:lnTo>
                    <a:pt x="2765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19" name="Google Shape;319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A73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0" name="Google Shape;320;p7"/>
            <p:cNvSpPr/>
            <p:nvPr/>
          </p:nvSpPr>
          <p:spPr>
            <a:xfrm rot="-5400000">
              <a:off x="7265113" y="413968"/>
              <a:ext cx="476733" cy="553592"/>
            </a:xfrm>
            <a:custGeom>
              <a:avLst/>
              <a:gdLst/>
              <a:ahLst/>
              <a:cxnLst/>
              <a:rect l="l" t="t" r="r" b="b"/>
              <a:pathLst>
                <a:path w="27521" h="31958" extrusionOk="0">
                  <a:moveTo>
                    <a:pt x="27520" y="1"/>
                  </a:moveTo>
                  <a:lnTo>
                    <a:pt x="1" y="15979"/>
                  </a:lnTo>
                  <a:lnTo>
                    <a:pt x="27520" y="31957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1" name="Google Shape;321;p7"/>
            <p:cNvSpPr/>
            <p:nvPr/>
          </p:nvSpPr>
          <p:spPr>
            <a:xfrm rot="-5400000">
              <a:off x="7540756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1" y="0"/>
                  </a:moveTo>
                  <a:lnTo>
                    <a:pt x="1" y="31823"/>
                  </a:lnTo>
                  <a:lnTo>
                    <a:pt x="27520" y="159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2" name="Google Shape;322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78001B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3" name="Google Shape;323;p7"/>
            <p:cNvSpPr/>
            <p:nvPr/>
          </p:nvSpPr>
          <p:spPr>
            <a:xfrm rot="-5400000">
              <a:off x="6852226" y="277891"/>
              <a:ext cx="476733" cy="825746"/>
            </a:xfrm>
            <a:custGeom>
              <a:avLst/>
              <a:gdLst/>
              <a:ahLst/>
              <a:cxnLst/>
              <a:rect l="l" t="t" r="r" b="b"/>
              <a:pathLst>
                <a:path w="27521" h="47669" extrusionOk="0">
                  <a:moveTo>
                    <a:pt x="27520" y="1"/>
                  </a:moveTo>
                  <a:lnTo>
                    <a:pt x="1" y="15845"/>
                  </a:lnTo>
                  <a:lnTo>
                    <a:pt x="1" y="47668"/>
                  </a:lnTo>
                  <a:lnTo>
                    <a:pt x="27520" y="31823"/>
                  </a:lnTo>
                  <a:lnTo>
                    <a:pt x="27520" y="31690"/>
                  </a:lnTo>
                  <a:lnTo>
                    <a:pt x="2752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4" name="Google Shape;324;p7"/>
            <p:cNvSpPr/>
            <p:nvPr/>
          </p:nvSpPr>
          <p:spPr>
            <a:xfrm rot="-5400000">
              <a:off x="5553199" y="611305"/>
              <a:ext cx="139273" cy="158917"/>
            </a:xfrm>
            <a:custGeom>
              <a:avLst/>
              <a:gdLst/>
              <a:ahLst/>
              <a:cxnLst/>
              <a:rect l="l" t="t" r="r" b="b"/>
              <a:pathLst>
                <a:path w="8040" h="9174" extrusionOk="0">
                  <a:moveTo>
                    <a:pt x="8040" y="0"/>
                  </a:moveTo>
                  <a:lnTo>
                    <a:pt x="1" y="4604"/>
                  </a:lnTo>
                  <a:lnTo>
                    <a:pt x="8040" y="9174"/>
                  </a:lnTo>
                  <a:lnTo>
                    <a:pt x="8040" y="0"/>
                  </a:ln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5" name="Google Shape;325;p7"/>
            <p:cNvSpPr/>
            <p:nvPr/>
          </p:nvSpPr>
          <p:spPr>
            <a:xfrm rot="-5400000">
              <a:off x="5886623" y="414843"/>
              <a:ext cx="476733" cy="551843"/>
            </a:xfrm>
            <a:custGeom>
              <a:avLst/>
              <a:gdLst/>
              <a:ahLst/>
              <a:cxnLst/>
              <a:rect l="l" t="t" r="r" b="b"/>
              <a:pathLst>
                <a:path w="27521" h="31857" extrusionOk="0">
                  <a:moveTo>
                    <a:pt x="1" y="0"/>
                  </a:moveTo>
                  <a:lnTo>
                    <a:pt x="1" y="31857"/>
                  </a:lnTo>
                  <a:lnTo>
                    <a:pt x="27520" y="1584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1DCDC3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6" name="Google Shape;326;p7"/>
            <p:cNvSpPr/>
            <p:nvPr/>
          </p:nvSpPr>
          <p:spPr>
            <a:xfrm rot="-5400000">
              <a:off x="8404961" y="653513"/>
              <a:ext cx="953448" cy="551271"/>
            </a:xfrm>
            <a:custGeom>
              <a:avLst/>
              <a:gdLst/>
              <a:ahLst/>
              <a:cxnLst/>
              <a:rect l="l" t="t" r="r" b="b"/>
              <a:pathLst>
                <a:path w="55041" h="31824" extrusionOk="0">
                  <a:moveTo>
                    <a:pt x="27521" y="1"/>
                  </a:moveTo>
                  <a:lnTo>
                    <a:pt x="1" y="15979"/>
                  </a:lnTo>
                  <a:lnTo>
                    <a:pt x="27521" y="31823"/>
                  </a:lnTo>
                  <a:lnTo>
                    <a:pt x="55040" y="15979"/>
                  </a:lnTo>
                  <a:lnTo>
                    <a:pt x="27521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7" name="Google Shape;327;p7"/>
            <p:cNvSpPr/>
            <p:nvPr/>
          </p:nvSpPr>
          <p:spPr>
            <a:xfrm rot="-5400000">
              <a:off x="8230422" y="276739"/>
              <a:ext cx="476733" cy="828050"/>
            </a:xfrm>
            <a:custGeom>
              <a:avLst/>
              <a:gdLst/>
              <a:ahLst/>
              <a:cxnLst/>
              <a:rect l="l" t="t" r="r" b="b"/>
              <a:pathLst>
                <a:path w="27521" h="47802" extrusionOk="0">
                  <a:moveTo>
                    <a:pt x="1" y="1"/>
                  </a:moveTo>
                  <a:lnTo>
                    <a:pt x="1" y="31824"/>
                  </a:lnTo>
                  <a:lnTo>
                    <a:pt x="27520" y="47802"/>
                  </a:lnTo>
                  <a:lnTo>
                    <a:pt x="27520" y="15979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8" name="Google Shape;328;p7"/>
            <p:cNvSpPr/>
            <p:nvPr/>
          </p:nvSpPr>
          <p:spPr>
            <a:xfrm rot="-5400000">
              <a:off x="7817551" y="415137"/>
              <a:ext cx="476733" cy="551254"/>
            </a:xfrm>
            <a:custGeom>
              <a:avLst/>
              <a:gdLst/>
              <a:ahLst/>
              <a:cxnLst/>
              <a:rect l="l" t="t" r="r" b="b"/>
              <a:pathLst>
                <a:path w="27521" h="31823" extrusionOk="0">
                  <a:moveTo>
                    <a:pt x="27520" y="0"/>
                  </a:moveTo>
                  <a:lnTo>
                    <a:pt x="1" y="15845"/>
                  </a:lnTo>
                  <a:lnTo>
                    <a:pt x="27520" y="31823"/>
                  </a:lnTo>
                  <a:lnTo>
                    <a:pt x="27520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29" name="Google Shape;329;p7"/>
            <p:cNvSpPr/>
            <p:nvPr/>
          </p:nvSpPr>
          <p:spPr>
            <a:xfrm rot="-5400000">
              <a:off x="7816399" y="-62757"/>
              <a:ext cx="479036" cy="551254"/>
            </a:xfrm>
            <a:custGeom>
              <a:avLst/>
              <a:gdLst/>
              <a:ahLst/>
              <a:cxnLst/>
              <a:rect l="l" t="t" r="r" b="b"/>
              <a:pathLst>
                <a:path w="27654" h="31823" extrusionOk="0">
                  <a:moveTo>
                    <a:pt x="0" y="0"/>
                  </a:moveTo>
                  <a:lnTo>
                    <a:pt x="0" y="31823"/>
                  </a:lnTo>
                  <a:lnTo>
                    <a:pt x="27653" y="1584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0" name="Google Shape;330;p7"/>
            <p:cNvSpPr/>
            <p:nvPr/>
          </p:nvSpPr>
          <p:spPr>
            <a:xfrm rot="-5400000">
              <a:off x="7263962" y="-63926"/>
              <a:ext cx="479036" cy="553592"/>
            </a:xfrm>
            <a:custGeom>
              <a:avLst/>
              <a:gdLst/>
              <a:ahLst/>
              <a:cxnLst/>
              <a:rect l="l" t="t" r="r" b="b"/>
              <a:pathLst>
                <a:path w="27654" h="31958" extrusionOk="0">
                  <a:moveTo>
                    <a:pt x="0" y="1"/>
                  </a:moveTo>
                  <a:lnTo>
                    <a:pt x="0" y="31957"/>
                  </a:lnTo>
                  <a:lnTo>
                    <a:pt x="27653" y="15979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331" name="Google Shape;331;p7"/>
            <p:cNvSpPr/>
            <p:nvPr/>
          </p:nvSpPr>
          <p:spPr>
            <a:xfrm rot="-5400000">
              <a:off x="7163985" y="515124"/>
              <a:ext cx="953448" cy="828050"/>
            </a:xfrm>
            <a:custGeom>
              <a:avLst/>
              <a:gdLst/>
              <a:ahLst/>
              <a:cxnLst/>
              <a:rect l="l" t="t" r="r" b="b"/>
              <a:pathLst>
                <a:path w="55041" h="47802" extrusionOk="0">
                  <a:moveTo>
                    <a:pt x="55040" y="1"/>
                  </a:moveTo>
                  <a:lnTo>
                    <a:pt x="27521" y="15979"/>
                  </a:lnTo>
                  <a:lnTo>
                    <a:pt x="1" y="31957"/>
                  </a:lnTo>
                  <a:lnTo>
                    <a:pt x="27521" y="47802"/>
                  </a:lnTo>
                  <a:lnTo>
                    <a:pt x="55040" y="31957"/>
                  </a:lnTo>
                  <a:lnTo>
                    <a:pt x="55040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CUSTOM_3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E9E6E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Arvo"/>
              <a:buChar char="●"/>
              <a:defRPr sz="1800"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●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Arvo"/>
              <a:buChar char="○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Arvo"/>
              <a:buChar char="■"/>
              <a:defRPr>
                <a:solidFill>
                  <a:srgbClr val="434343"/>
                </a:solidFill>
                <a:latin typeface="Arvo"/>
                <a:ea typeface="Arvo"/>
                <a:cs typeface="Arvo"/>
                <a:sym typeface="Arvo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cs typeface="B Titr" panose="00000700000000000000" pitchFamily="2" charset="-78"/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es" smtClean="0"/>
              <a:pPr/>
              <a:t>‹#›</a:t>
            </a:fld>
            <a:endParaRPr lang="e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Shabnam" panose="020B0603030804020204" pitchFamily="34" charset="-78"/>
          <a:ea typeface="Shabnam" panose="020B0603030804020204" pitchFamily="34" charset="-78"/>
          <a:cs typeface="Shabnam" panose="020B0603030804020204" pitchFamily="34" charset="-78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itnamaco.i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6E1"/>
        </a:solidFill>
        <a:effectLst/>
      </p:bgPr>
    </p:bg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1"/>
          <p:cNvSpPr txBox="1">
            <a:spLocks noGrp="1"/>
          </p:cNvSpPr>
          <p:nvPr>
            <p:ph type="ctrTitle"/>
          </p:nvPr>
        </p:nvSpPr>
        <p:spPr>
          <a:xfrm>
            <a:off x="1789797" y="194094"/>
            <a:ext cx="7131916" cy="195259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rtl="1"/>
            <a:r>
              <a:rPr lang="en-US" b="1" dirty="0" err="1"/>
              <a:t>آموزش</a:t>
            </a:r>
            <a:r>
              <a:rPr lang="en-US" b="1" dirty="0"/>
              <a:t> </a:t>
            </a:r>
            <a:r>
              <a:rPr lang="en-US" b="1" dirty="0" err="1"/>
              <a:t>جامع</a:t>
            </a:r>
            <a:r>
              <a:rPr lang="en-US" b="1" dirty="0"/>
              <a:t> </a:t>
            </a:r>
            <a:r>
              <a:rPr lang="en-US" b="1" dirty="0" err="1"/>
              <a:t>تمرین</a:t>
            </a:r>
            <a:r>
              <a:rPr lang="en-US" b="1" dirty="0"/>
              <a:t> </a:t>
            </a:r>
            <a:r>
              <a:rPr lang="en-US" b="1" dirty="0" err="1"/>
              <a:t>ساق</a:t>
            </a:r>
            <a:r>
              <a:rPr lang="en-US" b="1" dirty="0"/>
              <a:t> </a:t>
            </a:r>
            <a:r>
              <a:rPr lang="en-US" b="1" dirty="0" err="1"/>
              <a:t>پا</a:t>
            </a:r>
            <a:endParaRPr lang="en-US" dirty="0"/>
          </a:p>
        </p:txBody>
      </p:sp>
      <p:sp>
        <p:nvSpPr>
          <p:cNvPr id="3" name="Google Shape;202;p23">
            <a:extLst>
              <a:ext uri="{FF2B5EF4-FFF2-40B4-BE49-F238E27FC236}">
                <a16:creationId xmlns:a16="http://schemas.microsoft.com/office/drawing/2014/main" id="{90077341-B049-872B-3AC2-6246DC83B0A7}"/>
              </a:ext>
            </a:extLst>
          </p:cNvPr>
          <p:cNvSpPr txBox="1">
            <a:spLocks/>
          </p:cNvSpPr>
          <p:nvPr/>
        </p:nvSpPr>
        <p:spPr>
          <a:xfrm>
            <a:off x="295375" y="4171314"/>
            <a:ext cx="2849608" cy="60157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0"/>
            <a:r>
              <a:rPr lang="en-US" sz="1800" b="1" dirty="0">
                <a:solidFill>
                  <a:srgbClr val="01879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https://fitnamaco.ir</a:t>
            </a:r>
            <a:r>
              <a:rPr lang="fa-IR" sz="1800" b="1" dirty="0">
                <a:solidFill>
                  <a:srgbClr val="01879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منبع : </a:t>
            </a:r>
          </a:p>
        </p:txBody>
      </p:sp>
      <p:sp>
        <p:nvSpPr>
          <p:cNvPr id="4" name="Google Shape;342;p11">
            <a:extLst>
              <a:ext uri="{FF2B5EF4-FFF2-40B4-BE49-F238E27FC236}">
                <a16:creationId xmlns:a16="http://schemas.microsoft.com/office/drawing/2014/main" id="{071796EB-BC4E-4B6F-B637-8B291B278C63}"/>
              </a:ext>
            </a:extLst>
          </p:cNvPr>
          <p:cNvSpPr txBox="1">
            <a:spLocks/>
          </p:cNvSpPr>
          <p:nvPr/>
        </p:nvSpPr>
        <p:spPr>
          <a:xfrm>
            <a:off x="2971800" y="2065803"/>
            <a:ext cx="5555673" cy="732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6000"/>
              <a:buFont typeface="Barlow Condensed Medium"/>
              <a:buNone/>
              <a:defRPr sz="60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 Titr" panose="00000700000000000000" pitchFamily="2" charset="-78"/>
                <a:cs typeface="B Titr" panose="00000700000000000000" pitchFamily="2" charset="-78"/>
                <a:sym typeface="Barlow Condensed Medium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139E"/>
              </a:buClr>
              <a:buSzPts val="5200"/>
              <a:buFont typeface="Barlow Condensed SemiBold"/>
              <a:buNone/>
              <a:defRPr sz="5200" b="0" i="0" u="none" strike="noStrike" cap="none">
                <a:solidFill>
                  <a:srgbClr val="0B139E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pPr rtl="1"/>
            <a:r>
              <a:rPr lang="en-US" sz="2400" b="1" dirty="0" err="1">
                <a:solidFill>
                  <a:srgbClr val="018790"/>
                </a:solidFill>
                <a:cs typeface="B Nazanin" panose="00000400000000000000" pitchFamily="2" charset="-78"/>
              </a:rPr>
              <a:t>آناتومی</a:t>
            </a:r>
            <a:r>
              <a:rPr lang="en-US" sz="2400" b="1" dirty="0">
                <a:solidFill>
                  <a:srgbClr val="018790"/>
                </a:solidFill>
                <a:cs typeface="B Nazanin" panose="00000400000000000000" pitchFamily="2" charset="-78"/>
              </a:rPr>
              <a:t>، </a:t>
            </a:r>
            <a:r>
              <a:rPr lang="en-US" sz="2400" b="1" dirty="0" err="1">
                <a:solidFill>
                  <a:srgbClr val="018790"/>
                </a:solidFill>
                <a:cs typeface="B Nazanin" panose="00000400000000000000" pitchFamily="2" charset="-78"/>
              </a:rPr>
              <a:t>حرکات</a:t>
            </a:r>
            <a:r>
              <a:rPr lang="en-US" sz="2400" b="1" dirty="0">
                <a:solidFill>
                  <a:srgbClr val="018790"/>
                </a:solidFill>
                <a:cs typeface="B Nazanin" panose="00000400000000000000" pitchFamily="2" charset="-78"/>
              </a:rPr>
              <a:t>، </a:t>
            </a:r>
            <a:r>
              <a:rPr lang="en-US" sz="2400" b="1" dirty="0" err="1">
                <a:solidFill>
                  <a:srgbClr val="018790"/>
                </a:solidFill>
                <a:cs typeface="B Nazanin" panose="00000400000000000000" pitchFamily="2" charset="-78"/>
              </a:rPr>
              <a:t>اجرا</a:t>
            </a:r>
            <a:r>
              <a:rPr lang="en-US" sz="2400" b="1" dirty="0">
                <a:solidFill>
                  <a:srgbClr val="018790"/>
                </a:solidFill>
                <a:cs typeface="B Nazanin" panose="00000400000000000000" pitchFamily="2" charset="-78"/>
              </a:rPr>
              <a:t> و </a:t>
            </a:r>
            <a:r>
              <a:rPr lang="en-US" sz="2400" b="1" dirty="0" err="1">
                <a:solidFill>
                  <a:srgbClr val="018790"/>
                </a:solidFill>
                <a:cs typeface="B Nazanin" panose="00000400000000000000" pitchFamily="2" charset="-78"/>
              </a:rPr>
              <a:t>برنامه‌ریزی</a:t>
            </a:r>
            <a:r>
              <a:rPr lang="en-US" sz="2400" b="1" dirty="0">
                <a:solidFill>
                  <a:srgbClr val="018790"/>
                </a:solidFill>
                <a:cs typeface="B Nazanin" panose="00000400000000000000" pitchFamily="2" charset="-78"/>
              </a:rPr>
              <a:t> </a:t>
            </a:r>
            <a:r>
              <a:rPr lang="en-US" sz="2400" b="1" dirty="0" err="1">
                <a:solidFill>
                  <a:srgbClr val="018790"/>
                </a:solidFill>
                <a:cs typeface="B Nazanin" panose="00000400000000000000" pitchFamily="2" charset="-78"/>
              </a:rPr>
              <a:t>تمرینی</a:t>
            </a:r>
            <a:endParaRPr lang="en-US" sz="2400" b="1" dirty="0">
              <a:solidFill>
                <a:srgbClr val="018790"/>
              </a:solidFill>
              <a:cs typeface="B Nazanin" panose="00000400000000000000" pitchFamily="2" charset="-78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55904BE-3915-9EED-64F0-CE23B1C3FF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84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B60E693-C3DB-BE4E-25C0-F450C1624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49382"/>
            <a:ext cx="9144000" cy="539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94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12"/>
          <p:cNvSpPr txBox="1">
            <a:spLocks noGrp="1"/>
          </p:cNvSpPr>
          <p:nvPr>
            <p:ph type="ctrTitle" idx="9"/>
          </p:nvPr>
        </p:nvSpPr>
        <p:spPr>
          <a:xfrm>
            <a:off x="238966" y="237409"/>
            <a:ext cx="2088344" cy="57260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2800" dirty="0">
                <a:solidFill>
                  <a:srgbClr val="F54132"/>
                </a:solidFill>
              </a:rPr>
              <a:t>فهرست مطالب</a:t>
            </a:r>
            <a:endParaRPr sz="2800" dirty="0">
              <a:solidFill>
                <a:srgbClr val="F54132"/>
              </a:solidFill>
            </a:endParaRPr>
          </a:p>
        </p:txBody>
      </p:sp>
      <p:sp>
        <p:nvSpPr>
          <p:cNvPr id="348" name="Google Shape;348;p12"/>
          <p:cNvSpPr txBox="1">
            <a:spLocks noGrp="1"/>
          </p:cNvSpPr>
          <p:nvPr>
            <p:ph type="ctrTitle"/>
          </p:nvPr>
        </p:nvSpPr>
        <p:spPr>
          <a:xfrm>
            <a:off x="2789611" y="780737"/>
            <a:ext cx="2459182" cy="41531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en-US" sz="1400" b="1" dirty="0" err="1"/>
              <a:t>معرفی</a:t>
            </a:r>
            <a:r>
              <a:rPr lang="en-US" sz="1400" b="1" dirty="0"/>
              <a:t> </a:t>
            </a:r>
            <a:r>
              <a:rPr lang="en-US" sz="1400" b="1" dirty="0" err="1"/>
              <a:t>عضلات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r>
              <a:rPr lang="en-US" sz="1400" b="1" dirty="0"/>
              <a:t> </a:t>
            </a:r>
            <a:r>
              <a:rPr lang="en-US" sz="1400" b="1" dirty="0" err="1"/>
              <a:t>پا</a:t>
            </a:r>
            <a:endParaRPr lang="en-US" sz="1400" b="1" dirty="0"/>
          </a:p>
        </p:txBody>
      </p:sp>
      <p:sp>
        <p:nvSpPr>
          <p:cNvPr id="349" name="Google Shape;349;p12"/>
          <p:cNvSpPr txBox="1">
            <a:spLocks noGrp="1"/>
          </p:cNvSpPr>
          <p:nvPr>
            <p:ph type="title" idx="2"/>
          </p:nvPr>
        </p:nvSpPr>
        <p:spPr>
          <a:xfrm>
            <a:off x="5736027" y="742713"/>
            <a:ext cx="394609" cy="415316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1</a:t>
            </a:r>
            <a:endParaRPr sz="2000" dirty="0">
              <a:latin typeface="Shabnam" panose="020B0603030804020204" pitchFamily="34" charset="-78"/>
              <a:ea typeface="Barlow Condensed"/>
              <a:cs typeface="Shabnam" panose="020B0603030804020204" pitchFamily="34" charset="-78"/>
              <a:sym typeface="Barlow Condensed"/>
            </a:endParaRPr>
          </a:p>
        </p:txBody>
      </p:sp>
      <p:sp>
        <p:nvSpPr>
          <p:cNvPr id="350" name="Google Shape;350;p12"/>
          <p:cNvSpPr txBox="1">
            <a:spLocks noGrp="1"/>
          </p:cNvSpPr>
          <p:nvPr>
            <p:ph type="ctrTitle" idx="3"/>
          </p:nvPr>
        </p:nvSpPr>
        <p:spPr>
          <a:xfrm>
            <a:off x="3022316" y="1158029"/>
            <a:ext cx="2303089" cy="43766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en-US" sz="1400" b="1" dirty="0" err="1"/>
              <a:t>انواع</a:t>
            </a:r>
            <a:r>
              <a:rPr lang="en-US" sz="1400" b="1" dirty="0"/>
              <a:t> </a:t>
            </a:r>
            <a:r>
              <a:rPr lang="en-US" sz="1400" b="1" dirty="0" err="1"/>
              <a:t>حرکت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r>
              <a:rPr lang="en-US" sz="1400" b="1" dirty="0"/>
              <a:t> </a:t>
            </a:r>
            <a:r>
              <a:rPr lang="en-US" sz="1400" b="1" dirty="0" err="1"/>
              <a:t>پا</a:t>
            </a:r>
            <a:endParaRPr lang="en-US" sz="1400" b="1" dirty="0"/>
          </a:p>
        </p:txBody>
      </p:sp>
      <p:sp>
        <p:nvSpPr>
          <p:cNvPr id="351" name="Google Shape;351;p12"/>
          <p:cNvSpPr txBox="1">
            <a:spLocks noGrp="1"/>
          </p:cNvSpPr>
          <p:nvPr>
            <p:ph type="ctrTitle" idx="5"/>
          </p:nvPr>
        </p:nvSpPr>
        <p:spPr>
          <a:xfrm>
            <a:off x="3160449" y="1582675"/>
            <a:ext cx="2088344" cy="43766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en-US" sz="1600" b="1" dirty="0" err="1"/>
              <a:t>مراحل</a:t>
            </a:r>
            <a:r>
              <a:rPr lang="en-US" sz="1600" b="1" dirty="0"/>
              <a:t> </a:t>
            </a:r>
            <a:r>
              <a:rPr lang="en-US" sz="1600" b="1" dirty="0" err="1"/>
              <a:t>اجرا</a:t>
            </a:r>
            <a:endParaRPr lang="en-US" sz="1600" b="1" dirty="0"/>
          </a:p>
        </p:txBody>
      </p:sp>
      <p:sp>
        <p:nvSpPr>
          <p:cNvPr id="352" name="Google Shape;352;p12"/>
          <p:cNvSpPr txBox="1">
            <a:spLocks noGrp="1"/>
          </p:cNvSpPr>
          <p:nvPr>
            <p:ph type="title" idx="4"/>
          </p:nvPr>
        </p:nvSpPr>
        <p:spPr>
          <a:xfrm>
            <a:off x="5654752" y="1148189"/>
            <a:ext cx="505444" cy="3907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2</a:t>
            </a:r>
            <a:endParaRPr sz="1400" dirty="0">
              <a:latin typeface="Shabnam" panose="020B0603030804020204" pitchFamily="34" charset="-78"/>
              <a:ea typeface="Barlow Condensed"/>
              <a:cs typeface="Shabnam" panose="020B0603030804020204" pitchFamily="34" charset="-78"/>
              <a:sym typeface="Barlow Condensed"/>
            </a:endParaRPr>
          </a:p>
        </p:txBody>
      </p:sp>
      <p:sp>
        <p:nvSpPr>
          <p:cNvPr id="353" name="Google Shape;353;p12"/>
          <p:cNvSpPr txBox="1">
            <a:spLocks noGrp="1"/>
          </p:cNvSpPr>
          <p:nvPr>
            <p:ph type="title" idx="6"/>
          </p:nvPr>
        </p:nvSpPr>
        <p:spPr>
          <a:xfrm>
            <a:off x="5595870" y="1602737"/>
            <a:ext cx="623208" cy="28578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3</a:t>
            </a:r>
            <a:endParaRPr sz="3200" dirty="0">
              <a:latin typeface="Shabnam" panose="020B0603030804020204" pitchFamily="34" charset="-78"/>
              <a:ea typeface="Barlow Condensed"/>
              <a:cs typeface="Shabnam" panose="020B0603030804020204" pitchFamily="34" charset="-78"/>
              <a:sym typeface="Barlow Condensed"/>
            </a:endParaRPr>
          </a:p>
        </p:txBody>
      </p:sp>
      <p:sp>
        <p:nvSpPr>
          <p:cNvPr id="354" name="Google Shape;354;p12"/>
          <p:cNvSpPr txBox="1">
            <a:spLocks noGrp="1"/>
          </p:cNvSpPr>
          <p:nvPr>
            <p:ph type="ctrTitle" idx="7"/>
          </p:nvPr>
        </p:nvSpPr>
        <p:spPr>
          <a:xfrm>
            <a:off x="3022316" y="2027530"/>
            <a:ext cx="2244437" cy="43766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r"/>
            <a:r>
              <a:rPr lang="en-US" sz="1400" b="1" dirty="0" err="1"/>
              <a:t>نکات</a:t>
            </a:r>
            <a:r>
              <a:rPr lang="en-US" sz="1400" b="1" dirty="0"/>
              <a:t> </a:t>
            </a:r>
            <a:r>
              <a:rPr lang="en-US" sz="1400" b="1" dirty="0" err="1"/>
              <a:t>فنی</a:t>
            </a:r>
            <a:r>
              <a:rPr lang="en-US" sz="1400" b="1" dirty="0"/>
              <a:t> </a:t>
            </a:r>
            <a:r>
              <a:rPr lang="en-US" sz="1400" b="1" dirty="0" err="1"/>
              <a:t>مهم</a:t>
            </a:r>
            <a:endParaRPr lang="en-US" sz="1400" b="1" dirty="0"/>
          </a:p>
        </p:txBody>
      </p:sp>
      <p:sp>
        <p:nvSpPr>
          <p:cNvPr id="355" name="Google Shape;355;p12"/>
          <p:cNvSpPr txBox="1">
            <a:spLocks noGrp="1"/>
          </p:cNvSpPr>
          <p:nvPr>
            <p:ph type="title" idx="8"/>
          </p:nvPr>
        </p:nvSpPr>
        <p:spPr>
          <a:xfrm>
            <a:off x="5719393" y="2008552"/>
            <a:ext cx="427873" cy="37366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4</a:t>
            </a:r>
            <a:endParaRPr sz="1400" dirty="0">
              <a:latin typeface="Shabnam" panose="020B0603030804020204" pitchFamily="34" charset="-78"/>
              <a:ea typeface="Barlow Condensed"/>
              <a:cs typeface="Shabnam" panose="020B0603030804020204" pitchFamily="34" charset="-78"/>
              <a:sym typeface="Barlow Condensed"/>
            </a:endParaRPr>
          </a:p>
        </p:txBody>
      </p:sp>
      <p:sp>
        <p:nvSpPr>
          <p:cNvPr id="2" name="Google Shape;354;p12">
            <a:extLst>
              <a:ext uri="{FF2B5EF4-FFF2-40B4-BE49-F238E27FC236}">
                <a16:creationId xmlns:a16="http://schemas.microsoft.com/office/drawing/2014/main" id="{CE106407-57A1-E425-3C8D-A98D7A0A1878}"/>
              </a:ext>
            </a:extLst>
          </p:cNvPr>
          <p:cNvSpPr txBox="1">
            <a:spLocks/>
          </p:cNvSpPr>
          <p:nvPr/>
        </p:nvSpPr>
        <p:spPr>
          <a:xfrm>
            <a:off x="3080968" y="2754838"/>
            <a:ext cx="2244437" cy="4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algn="r"/>
            <a:r>
              <a:rPr lang="en-US" sz="1400" b="1" dirty="0" err="1"/>
              <a:t>مقایسه</a:t>
            </a:r>
            <a:r>
              <a:rPr lang="en-US" sz="1400" b="1" dirty="0"/>
              <a:t> </a:t>
            </a:r>
            <a:r>
              <a:rPr lang="en-US" sz="1400" b="1" dirty="0" err="1"/>
              <a:t>انواع</a:t>
            </a:r>
            <a:r>
              <a:rPr lang="en-US" sz="1400" b="1" dirty="0"/>
              <a:t> </a:t>
            </a:r>
            <a:r>
              <a:rPr lang="en-US" sz="1400" b="1" dirty="0" err="1"/>
              <a:t>حرکت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r>
              <a:rPr lang="en-US" sz="1400" b="1" dirty="0"/>
              <a:t> </a:t>
            </a:r>
            <a:r>
              <a:rPr lang="en-US" sz="1400" b="1" dirty="0" err="1"/>
              <a:t>پا</a:t>
            </a:r>
            <a:endParaRPr lang="en-US" sz="600" b="1" dirty="0"/>
          </a:p>
        </p:txBody>
      </p:sp>
      <p:sp>
        <p:nvSpPr>
          <p:cNvPr id="3" name="Google Shape;355;p12">
            <a:extLst>
              <a:ext uri="{FF2B5EF4-FFF2-40B4-BE49-F238E27FC236}">
                <a16:creationId xmlns:a16="http://schemas.microsoft.com/office/drawing/2014/main" id="{3DC3798C-932E-9D14-AD08-1AF33C61A0A5}"/>
              </a:ext>
            </a:extLst>
          </p:cNvPr>
          <p:cNvSpPr txBox="1">
            <a:spLocks/>
          </p:cNvSpPr>
          <p:nvPr/>
        </p:nvSpPr>
        <p:spPr>
          <a:xfrm>
            <a:off x="5697116" y="2769368"/>
            <a:ext cx="47242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arlow Condensed SemiBold"/>
                <a:cs typeface="B Titr" panose="00000700000000000000" pitchFamily="2" charset="-78"/>
                <a:sym typeface="Barlow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 rtl="1"/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6</a:t>
            </a:r>
          </a:p>
        </p:txBody>
      </p:sp>
      <p:sp>
        <p:nvSpPr>
          <p:cNvPr id="4" name="Google Shape;355;p12">
            <a:extLst>
              <a:ext uri="{FF2B5EF4-FFF2-40B4-BE49-F238E27FC236}">
                <a16:creationId xmlns:a16="http://schemas.microsoft.com/office/drawing/2014/main" id="{47B28CF3-4E53-0C9E-B1F9-7A0192C285E1}"/>
              </a:ext>
            </a:extLst>
          </p:cNvPr>
          <p:cNvSpPr txBox="1">
            <a:spLocks/>
          </p:cNvSpPr>
          <p:nvPr/>
        </p:nvSpPr>
        <p:spPr>
          <a:xfrm>
            <a:off x="5697117" y="2421653"/>
            <a:ext cx="472427" cy="28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arlow Condensed SemiBold"/>
                <a:cs typeface="B Titr" panose="00000700000000000000" pitchFamily="2" charset="-78"/>
                <a:sym typeface="Barlow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 rtl="1"/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5</a:t>
            </a:r>
          </a:p>
        </p:txBody>
      </p:sp>
      <p:sp>
        <p:nvSpPr>
          <p:cNvPr id="5" name="Google Shape;355;p12">
            <a:extLst>
              <a:ext uri="{FF2B5EF4-FFF2-40B4-BE49-F238E27FC236}">
                <a16:creationId xmlns:a16="http://schemas.microsoft.com/office/drawing/2014/main" id="{77CDA173-260A-E2D3-6FB9-9A4D11C904B4}"/>
              </a:ext>
            </a:extLst>
          </p:cNvPr>
          <p:cNvSpPr txBox="1">
            <a:spLocks/>
          </p:cNvSpPr>
          <p:nvPr/>
        </p:nvSpPr>
        <p:spPr>
          <a:xfrm>
            <a:off x="5736027" y="3125322"/>
            <a:ext cx="427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arlow Condensed SemiBold"/>
                <a:cs typeface="B Titr" panose="00000700000000000000" pitchFamily="2" charset="-78"/>
                <a:sym typeface="Barlow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 rtl="1"/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7</a:t>
            </a:r>
          </a:p>
        </p:txBody>
      </p:sp>
      <p:sp>
        <p:nvSpPr>
          <p:cNvPr id="6" name="Google Shape;355;p12">
            <a:extLst>
              <a:ext uri="{FF2B5EF4-FFF2-40B4-BE49-F238E27FC236}">
                <a16:creationId xmlns:a16="http://schemas.microsoft.com/office/drawing/2014/main" id="{EC9D448F-F356-3581-EF80-5378AB8AEC99}"/>
              </a:ext>
            </a:extLst>
          </p:cNvPr>
          <p:cNvSpPr txBox="1">
            <a:spLocks/>
          </p:cNvSpPr>
          <p:nvPr/>
        </p:nvSpPr>
        <p:spPr>
          <a:xfrm>
            <a:off x="5664099" y="3554601"/>
            <a:ext cx="505445" cy="37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arlow Condensed SemiBold"/>
                <a:cs typeface="B Titr" panose="00000700000000000000" pitchFamily="2" charset="-78"/>
                <a:sym typeface="Barlow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 rtl="1"/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8</a:t>
            </a:r>
          </a:p>
        </p:txBody>
      </p:sp>
      <p:sp>
        <p:nvSpPr>
          <p:cNvPr id="8" name="Google Shape;354;p12">
            <a:extLst>
              <a:ext uri="{FF2B5EF4-FFF2-40B4-BE49-F238E27FC236}">
                <a16:creationId xmlns:a16="http://schemas.microsoft.com/office/drawing/2014/main" id="{8D4D7D91-04BC-E686-8006-83D723C8C0EE}"/>
              </a:ext>
            </a:extLst>
          </p:cNvPr>
          <p:cNvSpPr txBox="1">
            <a:spLocks/>
          </p:cNvSpPr>
          <p:nvPr/>
        </p:nvSpPr>
        <p:spPr>
          <a:xfrm>
            <a:off x="3082402" y="2391184"/>
            <a:ext cx="2244437" cy="4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algn="r"/>
            <a:r>
              <a:rPr lang="en-US" sz="1400" b="1" dirty="0" err="1"/>
              <a:t>عضلات</a:t>
            </a:r>
            <a:r>
              <a:rPr lang="en-US" sz="1400" b="1" dirty="0"/>
              <a:t> </a:t>
            </a:r>
            <a:r>
              <a:rPr lang="en-US" sz="1400" b="1" dirty="0" err="1"/>
              <a:t>درگیر</a:t>
            </a:r>
            <a:r>
              <a:rPr lang="en-US" sz="1400" b="1" dirty="0"/>
              <a:t> </a:t>
            </a:r>
            <a:r>
              <a:rPr lang="en-US" sz="1400" b="1" dirty="0" err="1"/>
              <a:t>در</a:t>
            </a:r>
            <a:r>
              <a:rPr lang="en-US" sz="1400" b="1" dirty="0"/>
              <a:t> </a:t>
            </a:r>
            <a:r>
              <a:rPr lang="en-US" sz="1400" b="1" dirty="0" err="1"/>
              <a:t>حرکت</a:t>
            </a:r>
            <a:endParaRPr lang="en-US" sz="1050" b="1" dirty="0"/>
          </a:p>
        </p:txBody>
      </p:sp>
      <p:sp>
        <p:nvSpPr>
          <p:cNvPr id="9" name="Google Shape;354;p12">
            <a:extLst>
              <a:ext uri="{FF2B5EF4-FFF2-40B4-BE49-F238E27FC236}">
                <a16:creationId xmlns:a16="http://schemas.microsoft.com/office/drawing/2014/main" id="{29C9C9A2-FC93-3B33-7D68-A319E3CFF569}"/>
              </a:ext>
            </a:extLst>
          </p:cNvPr>
          <p:cNvSpPr txBox="1">
            <a:spLocks/>
          </p:cNvSpPr>
          <p:nvPr/>
        </p:nvSpPr>
        <p:spPr>
          <a:xfrm>
            <a:off x="3022316" y="3161178"/>
            <a:ext cx="2244437" cy="4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algn="r"/>
            <a:r>
              <a:rPr lang="en-US" sz="1400" b="1" dirty="0" err="1"/>
              <a:t>فواید</a:t>
            </a:r>
            <a:r>
              <a:rPr lang="en-US" sz="1400" b="1" dirty="0"/>
              <a:t> </a:t>
            </a:r>
            <a:r>
              <a:rPr lang="en-US" sz="1400" b="1" dirty="0" err="1"/>
              <a:t>تمرین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r>
              <a:rPr lang="en-US" sz="1400" b="1" dirty="0"/>
              <a:t> </a:t>
            </a:r>
            <a:r>
              <a:rPr lang="en-US" sz="1400" b="1" dirty="0" err="1"/>
              <a:t>پا</a:t>
            </a:r>
            <a:endParaRPr lang="en-US" sz="600" dirty="0"/>
          </a:p>
        </p:txBody>
      </p:sp>
      <p:sp>
        <p:nvSpPr>
          <p:cNvPr id="10" name="Google Shape;354;p12">
            <a:extLst>
              <a:ext uri="{FF2B5EF4-FFF2-40B4-BE49-F238E27FC236}">
                <a16:creationId xmlns:a16="http://schemas.microsoft.com/office/drawing/2014/main" id="{9E5359BB-91F2-44F6-C95F-61EF4D487E9E}"/>
              </a:ext>
            </a:extLst>
          </p:cNvPr>
          <p:cNvSpPr txBox="1">
            <a:spLocks/>
          </p:cNvSpPr>
          <p:nvPr/>
        </p:nvSpPr>
        <p:spPr>
          <a:xfrm>
            <a:off x="3080968" y="3561441"/>
            <a:ext cx="2244437" cy="4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algn="r"/>
            <a:r>
              <a:rPr lang="en-US" sz="1400" b="1" dirty="0" err="1"/>
              <a:t>اشتباهات</a:t>
            </a:r>
            <a:r>
              <a:rPr lang="en-US" sz="1400" b="1" dirty="0"/>
              <a:t> </a:t>
            </a:r>
            <a:r>
              <a:rPr lang="en-US" sz="1400" b="1" dirty="0" err="1"/>
              <a:t>رایج</a:t>
            </a:r>
            <a:r>
              <a:rPr lang="en-US" sz="1400" b="1" dirty="0"/>
              <a:t> </a:t>
            </a:r>
            <a:r>
              <a:rPr lang="en-US" sz="1400" b="1" dirty="0" err="1"/>
              <a:t>در</a:t>
            </a:r>
            <a:r>
              <a:rPr lang="en-US" sz="1400" b="1" dirty="0"/>
              <a:t> </a:t>
            </a:r>
            <a:r>
              <a:rPr lang="en-US" sz="1400" b="1" dirty="0" err="1"/>
              <a:t>تمرین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endParaRPr lang="en-US" sz="600" dirty="0"/>
          </a:p>
        </p:txBody>
      </p:sp>
      <p:sp>
        <p:nvSpPr>
          <p:cNvPr id="11" name="Google Shape;354;p12">
            <a:extLst>
              <a:ext uri="{FF2B5EF4-FFF2-40B4-BE49-F238E27FC236}">
                <a16:creationId xmlns:a16="http://schemas.microsoft.com/office/drawing/2014/main" id="{D3445F91-2BA3-BAF8-B3A5-A2B78E201C9A}"/>
              </a:ext>
            </a:extLst>
          </p:cNvPr>
          <p:cNvSpPr txBox="1">
            <a:spLocks/>
          </p:cNvSpPr>
          <p:nvPr/>
        </p:nvSpPr>
        <p:spPr>
          <a:xfrm>
            <a:off x="3080967" y="3985471"/>
            <a:ext cx="2244437" cy="437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Barlow Condense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"/>
              <a:buNone/>
              <a:defRPr sz="3600" b="0" i="0" u="none" strike="noStrike" cap="none">
                <a:solidFill>
                  <a:srgbClr val="434343"/>
                </a:solidFill>
                <a:latin typeface="Barlow Condensed"/>
                <a:ea typeface="Barlow Condensed"/>
                <a:cs typeface="Barlow Condensed"/>
                <a:sym typeface="Barlow Condensed"/>
              </a:defRPr>
            </a:lvl9pPr>
          </a:lstStyle>
          <a:p>
            <a:pPr algn="r"/>
            <a:r>
              <a:rPr lang="en-US" sz="1400" b="1" dirty="0" err="1"/>
              <a:t>برنامه</a:t>
            </a:r>
            <a:r>
              <a:rPr lang="en-US" sz="1400" b="1" dirty="0"/>
              <a:t> </a:t>
            </a:r>
            <a:r>
              <a:rPr lang="en-US" sz="1400" b="1" dirty="0" err="1"/>
              <a:t>پیشنهادی</a:t>
            </a:r>
            <a:r>
              <a:rPr lang="en-US" sz="1400" b="1" dirty="0"/>
              <a:t> </a:t>
            </a:r>
            <a:r>
              <a:rPr lang="en-US" sz="1400" b="1" dirty="0" err="1"/>
              <a:t>تمرین</a:t>
            </a:r>
            <a:r>
              <a:rPr lang="en-US" sz="1400" b="1" dirty="0"/>
              <a:t> </a:t>
            </a:r>
            <a:r>
              <a:rPr lang="en-US" sz="1400" b="1" dirty="0" err="1"/>
              <a:t>ساق</a:t>
            </a:r>
            <a:endParaRPr lang="en-US" sz="600" dirty="0"/>
          </a:p>
        </p:txBody>
      </p:sp>
      <p:sp>
        <p:nvSpPr>
          <p:cNvPr id="12" name="Google Shape;355;p12">
            <a:extLst>
              <a:ext uri="{FF2B5EF4-FFF2-40B4-BE49-F238E27FC236}">
                <a16:creationId xmlns:a16="http://schemas.microsoft.com/office/drawing/2014/main" id="{0F6605FB-56DD-A986-F327-7889C957A0E2}"/>
              </a:ext>
            </a:extLst>
          </p:cNvPr>
          <p:cNvSpPr txBox="1">
            <a:spLocks/>
          </p:cNvSpPr>
          <p:nvPr/>
        </p:nvSpPr>
        <p:spPr>
          <a:xfrm>
            <a:off x="5680606" y="3955043"/>
            <a:ext cx="505445" cy="377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Barlow Condensed SemiBold"/>
              <a:buNone/>
              <a:defRPr sz="3600" b="0" i="0" u="none" strike="noStrike" cap="none">
                <a:solidFill>
                  <a:srgbClr val="434343"/>
                </a:solidFill>
                <a:latin typeface="Arial" panose="020B0604020202020204" pitchFamily="34" charset="0"/>
                <a:ea typeface="Barlow Condensed SemiBold"/>
                <a:cs typeface="B Titr" panose="00000700000000000000" pitchFamily="2" charset="-78"/>
                <a:sym typeface="Barlow Condensed SemiBold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3600"/>
              <a:buFont typeface="Fira Sans Extra Condensed Medium"/>
              <a:buNone/>
              <a:defRPr sz="3600" b="0" i="0" u="none" strike="noStrike" cap="none">
                <a:solidFill>
                  <a:srgbClr val="434343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pPr algn="ctr" rtl="1"/>
            <a:r>
              <a:rPr lang="fa-IR" sz="1400" dirty="0">
                <a:latin typeface="Shabnam" panose="020B0603030804020204" pitchFamily="34" charset="-78"/>
                <a:ea typeface="Barlow Condensed"/>
                <a:cs typeface="Shabnam" panose="020B0603030804020204" pitchFamily="34" charset="-78"/>
                <a:sym typeface="Barlow Condensed"/>
              </a:rPr>
              <a:t>9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690D485F-AC33-309B-5762-C545216F3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7">
            <a:extLst>
              <a:ext uri="{FF2B5EF4-FFF2-40B4-BE49-F238E27FC236}">
                <a16:creationId xmlns:a16="http://schemas.microsoft.com/office/drawing/2014/main" id="{9DCE588C-9B5E-6CE1-94DF-6BBD4B32F9C7}"/>
              </a:ext>
            </a:extLst>
          </p:cNvPr>
          <p:cNvGrpSpPr/>
          <p:nvPr/>
        </p:nvGrpSpPr>
        <p:grpSpPr>
          <a:xfrm>
            <a:off x="7239031" y="2080575"/>
            <a:ext cx="980695" cy="982361"/>
            <a:chOff x="917250" y="2165250"/>
            <a:chExt cx="980695" cy="982361"/>
          </a:xfrm>
        </p:grpSpPr>
        <p:sp>
          <p:nvSpPr>
            <p:cNvPr id="447" name="Google Shape;447;p17">
              <a:extLst>
                <a:ext uri="{FF2B5EF4-FFF2-40B4-BE49-F238E27FC236}">
                  <a16:creationId xmlns:a16="http://schemas.microsoft.com/office/drawing/2014/main" id="{5D7CD8C3-E92F-FB3F-8850-01D3F3AF24B3}"/>
                </a:ext>
              </a:extLst>
            </p:cNvPr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8" name="Google Shape;448;p17">
              <a:extLst>
                <a:ext uri="{FF2B5EF4-FFF2-40B4-BE49-F238E27FC236}">
                  <a16:creationId xmlns:a16="http://schemas.microsoft.com/office/drawing/2014/main" id="{5A252C8D-F6A9-9A0B-452C-28F76926C62F}"/>
                </a:ext>
              </a:extLst>
            </p:cNvPr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453" name="Google Shape;453;p17">
            <a:extLst>
              <a:ext uri="{FF2B5EF4-FFF2-40B4-BE49-F238E27FC236}">
                <a16:creationId xmlns:a16="http://schemas.microsoft.com/office/drawing/2014/main" id="{08D679F2-2620-0E0D-91F1-056B0C5C9EAB}"/>
              </a:ext>
            </a:extLst>
          </p:cNvPr>
          <p:cNvGrpSpPr/>
          <p:nvPr/>
        </p:nvGrpSpPr>
        <p:grpSpPr>
          <a:xfrm>
            <a:off x="7556609" y="2399399"/>
            <a:ext cx="345541" cy="344701"/>
            <a:chOff x="-42796875" y="2680675"/>
            <a:chExt cx="319000" cy="318225"/>
          </a:xfrm>
        </p:grpSpPr>
        <p:sp>
          <p:nvSpPr>
            <p:cNvPr id="454" name="Google Shape;454;p17">
              <a:extLst>
                <a:ext uri="{FF2B5EF4-FFF2-40B4-BE49-F238E27FC236}">
                  <a16:creationId xmlns:a16="http://schemas.microsoft.com/office/drawing/2014/main" id="{3A3A3CF0-3511-A5C4-B87A-DD3396DC256D}"/>
                </a:ext>
              </a:extLst>
            </p:cNvPr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5" name="Google Shape;455;p17">
              <a:extLst>
                <a:ext uri="{FF2B5EF4-FFF2-40B4-BE49-F238E27FC236}">
                  <a16:creationId xmlns:a16="http://schemas.microsoft.com/office/drawing/2014/main" id="{25B7BACC-9AD8-71C1-AB7D-0641A954E049}"/>
                </a:ext>
              </a:extLst>
            </p:cNvPr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6" name="Google Shape;456;p17">
              <a:extLst>
                <a:ext uri="{FF2B5EF4-FFF2-40B4-BE49-F238E27FC236}">
                  <a16:creationId xmlns:a16="http://schemas.microsoft.com/office/drawing/2014/main" id="{A4E48E7F-B15D-95D0-C9B2-3796C85B8193}"/>
                </a:ext>
              </a:extLst>
            </p:cNvPr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7" name="Google Shape;457;p17">
              <a:extLst>
                <a:ext uri="{FF2B5EF4-FFF2-40B4-BE49-F238E27FC236}">
                  <a16:creationId xmlns:a16="http://schemas.microsoft.com/office/drawing/2014/main" id="{92C608BB-E8E3-F5F8-D872-F34EDC65EDC8}"/>
                </a:ext>
              </a:extLst>
            </p:cNvPr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8" name="Google Shape;458;p17">
              <a:extLst>
                <a:ext uri="{FF2B5EF4-FFF2-40B4-BE49-F238E27FC236}">
                  <a16:creationId xmlns:a16="http://schemas.microsoft.com/office/drawing/2014/main" id="{5DC797B7-72BA-7EBD-97B4-B2975D6AF591}"/>
                </a:ext>
              </a:extLst>
            </p:cNvPr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360" name="Google Shape;360;p13"/>
          <p:cNvSpPr txBox="1">
            <a:spLocks/>
          </p:cNvSpPr>
          <p:nvPr/>
        </p:nvSpPr>
        <p:spPr>
          <a:xfrm>
            <a:off x="3657601" y="319579"/>
            <a:ext cx="4846203" cy="577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rtl="1"/>
            <a:r>
              <a:rPr lang="en-US" sz="4000"/>
              <a:t>۱. معرفی عضلات ساق پا</a:t>
            </a:r>
            <a:endParaRPr lang="en-US" sz="4000" dirty="0"/>
          </a:p>
        </p:txBody>
      </p:sp>
      <p:sp>
        <p:nvSpPr>
          <p:cNvPr id="361" name="Google Shape;361;p13"/>
          <p:cNvSpPr txBox="1">
            <a:spLocks/>
          </p:cNvSpPr>
          <p:nvPr/>
        </p:nvSpPr>
        <p:spPr>
          <a:xfrm>
            <a:off x="242454" y="1262494"/>
            <a:ext cx="7000585" cy="34757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rtl="1"/>
            <a:r>
              <a:rPr lang="en-US" dirty="0"/>
              <a:t> </a:t>
            </a:r>
          </a:p>
          <a:p>
            <a:pPr algn="r" rtl="1"/>
            <a:r>
              <a:rPr lang="en-US" dirty="0" err="1"/>
              <a:t>ساق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مجموعه‌ای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عضلات</a:t>
            </a:r>
            <a:r>
              <a:rPr lang="en-US" dirty="0"/>
              <a:t> </a:t>
            </a:r>
            <a:r>
              <a:rPr lang="en-US" dirty="0" err="1"/>
              <a:t>سطحی</a:t>
            </a:r>
            <a:r>
              <a:rPr lang="en-US" dirty="0"/>
              <a:t> و </a:t>
            </a:r>
            <a:r>
              <a:rPr lang="en-US" dirty="0" err="1"/>
              <a:t>عمقی</a:t>
            </a:r>
            <a:r>
              <a:rPr lang="en-US" dirty="0"/>
              <a:t> </a:t>
            </a:r>
            <a:r>
              <a:rPr lang="en-US" dirty="0" err="1"/>
              <a:t>تشکیل</a:t>
            </a:r>
            <a:r>
              <a:rPr lang="en-US" dirty="0"/>
              <a:t> </a:t>
            </a:r>
            <a:r>
              <a:rPr lang="en-US" dirty="0" err="1"/>
              <a:t>شده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هر</a:t>
            </a:r>
            <a:r>
              <a:rPr lang="en-US" dirty="0"/>
              <a:t> </a:t>
            </a:r>
            <a:r>
              <a:rPr lang="en-US" dirty="0" err="1"/>
              <a:t>کدام</a:t>
            </a:r>
            <a:r>
              <a:rPr lang="en-US" dirty="0"/>
              <a:t> </a:t>
            </a:r>
            <a:r>
              <a:rPr lang="en-US" dirty="0" err="1"/>
              <a:t>نقش</a:t>
            </a:r>
            <a:r>
              <a:rPr lang="en-US" dirty="0"/>
              <a:t> </a:t>
            </a:r>
            <a:r>
              <a:rPr lang="en-US" dirty="0" err="1"/>
              <a:t>مشخصی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حرکت</a:t>
            </a:r>
            <a:r>
              <a:rPr lang="en-US" dirty="0"/>
              <a:t> و </a:t>
            </a:r>
            <a:r>
              <a:rPr lang="en-US" dirty="0" err="1"/>
              <a:t>ثبات</a:t>
            </a:r>
            <a:r>
              <a:rPr lang="en-US" dirty="0"/>
              <a:t> </a:t>
            </a:r>
            <a:r>
              <a:rPr lang="en-US" dirty="0" err="1"/>
              <a:t>مچ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en-US" dirty="0" err="1"/>
              <a:t>دارند</a:t>
            </a:r>
            <a:r>
              <a:rPr lang="en-US" dirty="0"/>
              <a:t>. </a:t>
            </a:r>
            <a:r>
              <a:rPr lang="en-US" dirty="0" err="1"/>
              <a:t>شناخت</a:t>
            </a:r>
            <a:r>
              <a:rPr lang="en-US" dirty="0"/>
              <a:t> </a:t>
            </a:r>
            <a:r>
              <a:rPr lang="en-US" dirty="0" err="1"/>
              <a:t>این</a:t>
            </a:r>
            <a:r>
              <a:rPr lang="en-US" dirty="0"/>
              <a:t> </a:t>
            </a:r>
            <a:r>
              <a:rPr lang="en-US" dirty="0" err="1"/>
              <a:t>عضلات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اجرای</a:t>
            </a:r>
            <a:r>
              <a:rPr lang="en-US" dirty="0"/>
              <a:t> </a:t>
            </a:r>
            <a:r>
              <a:rPr lang="en-US" dirty="0" err="1"/>
              <a:t>صحیح</a:t>
            </a:r>
            <a:r>
              <a:rPr lang="en-US" dirty="0"/>
              <a:t> </a:t>
            </a:r>
            <a:r>
              <a:rPr lang="en-US" dirty="0" err="1"/>
              <a:t>تمرین</a:t>
            </a:r>
            <a:r>
              <a:rPr lang="en-US" dirty="0"/>
              <a:t> و </a:t>
            </a:r>
            <a:r>
              <a:rPr lang="en-US" dirty="0" err="1"/>
              <a:t>جلوگیری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آسیب</a:t>
            </a:r>
            <a:r>
              <a:rPr lang="en-US" dirty="0"/>
              <a:t> </a:t>
            </a:r>
            <a:r>
              <a:rPr lang="en-US" dirty="0" err="1"/>
              <a:t>کمک</a:t>
            </a:r>
            <a:r>
              <a:rPr lang="en-US" dirty="0"/>
              <a:t> </a:t>
            </a:r>
            <a:r>
              <a:rPr lang="en-US" dirty="0" err="1"/>
              <a:t>می‌کند</a:t>
            </a:r>
            <a:r>
              <a:rPr lang="en-US" dirty="0"/>
              <a:t>.</a:t>
            </a:r>
          </a:p>
          <a:p>
            <a:pPr algn="r" rtl="1"/>
            <a:r>
              <a:rPr lang="en-US" dirty="0"/>
              <a:t> </a:t>
            </a:r>
          </a:p>
          <a:p>
            <a:pPr algn="r" rtl="1"/>
            <a:r>
              <a:rPr lang="en-US" dirty="0"/>
              <a:t>۱-۱. </a:t>
            </a:r>
            <a:r>
              <a:rPr lang="en-US" dirty="0" err="1"/>
              <a:t>عضله</a:t>
            </a:r>
            <a:r>
              <a:rPr lang="en-US" dirty="0"/>
              <a:t> </a:t>
            </a:r>
            <a:r>
              <a:rPr lang="en-US" dirty="0" err="1"/>
              <a:t>دوقلو</a:t>
            </a:r>
            <a:r>
              <a:rPr lang="en-US" dirty="0"/>
              <a:t> (Gastrocnemius)</a:t>
            </a:r>
          </a:p>
          <a:p>
            <a:pPr algn="r" rtl="1"/>
            <a:r>
              <a:rPr lang="en-US" dirty="0" err="1"/>
              <a:t>بزرگ‌ترین</a:t>
            </a:r>
            <a:r>
              <a:rPr lang="en-US" dirty="0"/>
              <a:t> و </a:t>
            </a:r>
            <a:r>
              <a:rPr lang="en-US" dirty="0" err="1"/>
              <a:t>قابل</a:t>
            </a:r>
            <a:r>
              <a:rPr lang="en-US" dirty="0"/>
              <a:t> </a:t>
            </a:r>
            <a:r>
              <a:rPr lang="en-US" dirty="0" err="1"/>
              <a:t>مشاهده‌ترین</a:t>
            </a:r>
            <a:r>
              <a:rPr lang="en-US" dirty="0"/>
              <a:t> </a:t>
            </a:r>
            <a:r>
              <a:rPr lang="en-US" dirty="0" err="1"/>
              <a:t>عضله</a:t>
            </a:r>
            <a:r>
              <a:rPr lang="en-US" dirty="0"/>
              <a:t> </a:t>
            </a:r>
            <a:r>
              <a:rPr lang="en-US" dirty="0" err="1"/>
              <a:t>ساق</a:t>
            </a:r>
            <a:r>
              <a:rPr lang="en-US" dirty="0"/>
              <a:t> </a:t>
            </a:r>
            <a:r>
              <a:rPr lang="en-US" dirty="0" err="1"/>
              <a:t>است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شکل</a:t>
            </a:r>
            <a:r>
              <a:rPr lang="en-US" dirty="0"/>
              <a:t> </a:t>
            </a:r>
            <a:r>
              <a:rPr lang="en-US" dirty="0" err="1"/>
              <a:t>ظاهری</a:t>
            </a:r>
            <a:r>
              <a:rPr lang="en-US" dirty="0"/>
              <a:t> </a:t>
            </a:r>
            <a:r>
              <a:rPr lang="en-US" dirty="0" err="1"/>
              <a:t>پشت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می‌سازد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دارای</a:t>
            </a:r>
            <a:r>
              <a:rPr lang="en-US" dirty="0"/>
              <a:t> </a:t>
            </a:r>
            <a:r>
              <a:rPr lang="en-US" dirty="0" err="1"/>
              <a:t>دو</a:t>
            </a:r>
            <a:r>
              <a:rPr lang="en-US" dirty="0"/>
              <a:t> </a:t>
            </a:r>
            <a:r>
              <a:rPr lang="en-US" dirty="0" err="1"/>
              <a:t>سر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داخلی</a:t>
            </a:r>
            <a:r>
              <a:rPr lang="en-US" dirty="0"/>
              <a:t> و </a:t>
            </a:r>
            <a:r>
              <a:rPr lang="en-US" dirty="0" err="1"/>
              <a:t>خارجی</a:t>
            </a:r>
            <a:r>
              <a:rPr lang="fa-IR" dirty="0"/>
              <a:t>)</a:t>
            </a:r>
            <a:r>
              <a:rPr lang="en-US" dirty="0"/>
              <a:t> </a:t>
            </a:r>
            <a:r>
              <a:rPr lang="en-US" dirty="0" err="1"/>
              <a:t>است</a:t>
            </a:r>
            <a:r>
              <a:rPr lang="en-US" dirty="0"/>
              <a:t> </a:t>
            </a:r>
            <a:r>
              <a:rPr lang="en-US" dirty="0" err="1"/>
              <a:t>که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کندیل‌های</a:t>
            </a:r>
            <a:r>
              <a:rPr lang="en-US" dirty="0"/>
              <a:t> </a:t>
            </a:r>
            <a:r>
              <a:rPr lang="en-US" dirty="0" err="1"/>
              <a:t>داخلی</a:t>
            </a:r>
            <a:r>
              <a:rPr lang="en-US" dirty="0"/>
              <a:t> و </a:t>
            </a:r>
            <a:r>
              <a:rPr lang="en-US" dirty="0" err="1"/>
              <a:t>خارجی</a:t>
            </a:r>
            <a:r>
              <a:rPr lang="en-US" dirty="0"/>
              <a:t> </a:t>
            </a:r>
            <a:r>
              <a:rPr lang="en-US" dirty="0" err="1"/>
              <a:t>استخوان</a:t>
            </a:r>
            <a:r>
              <a:rPr lang="en-US" dirty="0"/>
              <a:t> </a:t>
            </a:r>
            <a:r>
              <a:rPr lang="en-US" dirty="0" err="1"/>
              <a:t>ران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فمور</a:t>
            </a:r>
            <a:r>
              <a:rPr lang="fa-IR" dirty="0"/>
              <a:t>)</a:t>
            </a:r>
            <a:r>
              <a:rPr lang="en-US" dirty="0"/>
              <a:t> </a:t>
            </a:r>
            <a:r>
              <a:rPr lang="en-US" dirty="0" err="1"/>
              <a:t>منشأ</a:t>
            </a:r>
            <a:r>
              <a:rPr lang="en-US" dirty="0"/>
              <a:t> </a:t>
            </a:r>
            <a:r>
              <a:rPr lang="en-US" dirty="0" err="1"/>
              <a:t>می‌گیرند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تاندون</a:t>
            </a:r>
            <a:r>
              <a:rPr lang="en-US" dirty="0"/>
              <a:t> </a:t>
            </a:r>
            <a:r>
              <a:rPr lang="en-US" dirty="0" err="1"/>
              <a:t>آشیل</a:t>
            </a:r>
            <a:r>
              <a:rPr lang="en-US" dirty="0"/>
              <a:t> </a:t>
            </a:r>
            <a:r>
              <a:rPr lang="en-US" dirty="0" err="1"/>
              <a:t>متصل</a:t>
            </a:r>
            <a:r>
              <a:rPr lang="en-US" dirty="0"/>
              <a:t> </a:t>
            </a:r>
            <a:r>
              <a:rPr lang="en-US" dirty="0" err="1"/>
              <a:t>می‌شود</a:t>
            </a:r>
            <a:r>
              <a:rPr lang="en-US" dirty="0"/>
              <a:t> و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طریق</a:t>
            </a:r>
            <a:r>
              <a:rPr lang="en-US" dirty="0"/>
              <a:t> </a:t>
            </a:r>
            <a:r>
              <a:rPr lang="en-US" dirty="0" err="1"/>
              <a:t>آن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استخوان</a:t>
            </a:r>
            <a:r>
              <a:rPr lang="en-US" dirty="0"/>
              <a:t> </a:t>
            </a:r>
            <a:r>
              <a:rPr lang="en-US" dirty="0" err="1"/>
              <a:t>پاشنه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کالکانئوس</a:t>
            </a:r>
            <a:r>
              <a:rPr lang="fa-IR" dirty="0"/>
              <a:t>)</a:t>
            </a:r>
            <a:r>
              <a:rPr lang="en-US" dirty="0"/>
              <a:t> </a:t>
            </a:r>
            <a:r>
              <a:rPr lang="en-US" dirty="0" err="1"/>
              <a:t>می‌رسد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نوع</a:t>
            </a:r>
            <a:r>
              <a:rPr lang="en-US" dirty="0"/>
              <a:t> </a:t>
            </a:r>
            <a:r>
              <a:rPr lang="en-US" dirty="0" err="1"/>
              <a:t>فیبر</a:t>
            </a:r>
            <a:r>
              <a:rPr lang="en-US" dirty="0"/>
              <a:t> </a:t>
            </a:r>
            <a:r>
              <a:rPr lang="en-US" dirty="0" err="1"/>
              <a:t>تند-انقباض</a:t>
            </a:r>
            <a:r>
              <a:rPr lang="en-US" dirty="0"/>
              <a:t> (Type II) </a:t>
            </a:r>
            <a:r>
              <a:rPr lang="en-US" dirty="0" err="1"/>
              <a:t>بیشتر</a:t>
            </a:r>
            <a:r>
              <a:rPr lang="en-US" dirty="0"/>
              <a:t> </a:t>
            </a:r>
            <a:r>
              <a:rPr lang="en-US" dirty="0" err="1"/>
              <a:t>دارد</a:t>
            </a:r>
            <a:r>
              <a:rPr lang="en-US" dirty="0"/>
              <a:t>؛ </a:t>
            </a:r>
            <a:r>
              <a:rPr lang="en-US" dirty="0" err="1"/>
              <a:t>یعنی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تمرین</a:t>
            </a:r>
            <a:r>
              <a:rPr lang="en-US" dirty="0"/>
              <a:t> </a:t>
            </a:r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وزنه</a:t>
            </a:r>
            <a:r>
              <a:rPr lang="en-US" dirty="0"/>
              <a:t> </a:t>
            </a:r>
            <a:r>
              <a:rPr lang="en-US" dirty="0" err="1"/>
              <a:t>سنگین‌تر</a:t>
            </a:r>
            <a:r>
              <a:rPr lang="en-US" dirty="0"/>
              <a:t> و </a:t>
            </a:r>
            <a:r>
              <a:rPr lang="en-US" dirty="0" err="1"/>
              <a:t>تکرار</a:t>
            </a:r>
            <a:r>
              <a:rPr lang="en-US" dirty="0"/>
              <a:t> </a:t>
            </a:r>
            <a:r>
              <a:rPr lang="en-US" dirty="0" err="1"/>
              <a:t>کمتر</a:t>
            </a:r>
            <a:r>
              <a:rPr lang="en-US" dirty="0"/>
              <a:t> </a:t>
            </a:r>
            <a:r>
              <a:rPr lang="en-US" dirty="0" err="1"/>
              <a:t>پاسخ</a:t>
            </a:r>
            <a:r>
              <a:rPr lang="en-US" dirty="0"/>
              <a:t> </a:t>
            </a:r>
            <a:r>
              <a:rPr lang="en-US" dirty="0" err="1"/>
              <a:t>بهتری</a:t>
            </a:r>
            <a:r>
              <a:rPr lang="en-US" dirty="0"/>
              <a:t> </a:t>
            </a:r>
            <a:r>
              <a:rPr lang="en-US" dirty="0" err="1"/>
              <a:t>می‌دهد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وظایف</a:t>
            </a:r>
            <a:r>
              <a:rPr lang="en-US" dirty="0"/>
              <a:t> </a:t>
            </a:r>
            <a:r>
              <a:rPr lang="en-US" dirty="0" err="1"/>
              <a:t>اصلی</a:t>
            </a:r>
            <a:r>
              <a:rPr lang="en-US" dirty="0"/>
              <a:t>:</a:t>
            </a:r>
          </a:p>
          <a:p>
            <a:pPr algn="r" rtl="1"/>
            <a:r>
              <a:rPr lang="en-US" dirty="0" err="1"/>
              <a:t>پلانتار</a:t>
            </a:r>
            <a:r>
              <a:rPr lang="en-US" dirty="0"/>
              <a:t> </a:t>
            </a:r>
            <a:r>
              <a:rPr lang="en-US" dirty="0" err="1"/>
              <a:t>فلکشن</a:t>
            </a:r>
            <a:r>
              <a:rPr lang="en-US" dirty="0"/>
              <a:t> </a:t>
            </a:r>
            <a:r>
              <a:rPr lang="en-US" dirty="0" err="1"/>
              <a:t>مچ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بالا</a:t>
            </a:r>
            <a:r>
              <a:rPr lang="en-US" dirty="0"/>
              <a:t> </a:t>
            </a:r>
            <a:r>
              <a:rPr lang="en-US" dirty="0" err="1"/>
              <a:t>بردن</a:t>
            </a:r>
            <a:r>
              <a:rPr lang="en-US" dirty="0"/>
              <a:t> </a:t>
            </a:r>
            <a:r>
              <a:rPr lang="en-US" dirty="0" err="1"/>
              <a:t>پاشنه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زمین</a:t>
            </a:r>
            <a:r>
              <a:rPr lang="en-US" dirty="0"/>
              <a:t>، </a:t>
            </a:r>
            <a:r>
              <a:rPr lang="en-US" dirty="0" err="1"/>
              <a:t>مثل</a:t>
            </a:r>
            <a:r>
              <a:rPr lang="en-US" dirty="0"/>
              <a:t> </a:t>
            </a:r>
            <a:r>
              <a:rPr lang="en-US" dirty="0" err="1"/>
              <a:t>حرکت</a:t>
            </a:r>
            <a:r>
              <a:rPr lang="en-US" dirty="0"/>
              <a:t> </a:t>
            </a:r>
            <a:r>
              <a:rPr lang="en-US" dirty="0" err="1"/>
              <a:t>روی</a:t>
            </a:r>
            <a:r>
              <a:rPr lang="en-US" dirty="0"/>
              <a:t> </a:t>
            </a:r>
            <a:r>
              <a:rPr lang="en-US" dirty="0" err="1"/>
              <a:t>نوک</a:t>
            </a:r>
            <a:r>
              <a:rPr lang="en-US" dirty="0"/>
              <a:t> </a:t>
            </a:r>
            <a:r>
              <a:rPr lang="en-US" dirty="0" err="1"/>
              <a:t>انگشتان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en-US" dirty="0" err="1"/>
              <a:t>کمک</a:t>
            </a:r>
            <a:r>
              <a:rPr lang="en-US" dirty="0"/>
              <a:t> </a:t>
            </a:r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خم</a:t>
            </a:r>
            <a:r>
              <a:rPr lang="en-US" dirty="0"/>
              <a:t> </a:t>
            </a:r>
            <a:r>
              <a:rPr lang="en-US" dirty="0" err="1"/>
              <a:t>شدن</a:t>
            </a:r>
            <a:r>
              <a:rPr lang="en-US" dirty="0"/>
              <a:t> </a:t>
            </a:r>
            <a:r>
              <a:rPr lang="en-US" dirty="0" err="1"/>
              <a:t>زانو</a:t>
            </a:r>
            <a:endParaRPr lang="en-US" dirty="0"/>
          </a:p>
          <a:p>
            <a:pPr algn="r" rtl="1"/>
            <a:r>
              <a:rPr lang="en-US" dirty="0" err="1"/>
              <a:t>مشارکت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فشار</a:t>
            </a:r>
            <a:r>
              <a:rPr lang="en-US" dirty="0"/>
              <a:t> </a:t>
            </a:r>
            <a:r>
              <a:rPr lang="en-US" dirty="0" err="1"/>
              <a:t>انتقالی</a:t>
            </a:r>
            <a:r>
              <a:rPr lang="en-US" dirty="0"/>
              <a:t> </a:t>
            </a:r>
            <a:r>
              <a:rPr lang="en-US" dirty="0" err="1"/>
              <a:t>هنگام</a:t>
            </a:r>
            <a:r>
              <a:rPr lang="en-US" dirty="0"/>
              <a:t> </a:t>
            </a:r>
            <a:r>
              <a:rPr lang="en-US" dirty="0" err="1"/>
              <a:t>دویدن</a:t>
            </a:r>
            <a:r>
              <a:rPr lang="en-US" dirty="0"/>
              <a:t> و </a:t>
            </a:r>
            <a:r>
              <a:rPr lang="en-US" dirty="0" err="1"/>
              <a:t>پرش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707440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DB107941-4CF7-089C-FA86-B920235C2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7">
            <a:extLst>
              <a:ext uri="{FF2B5EF4-FFF2-40B4-BE49-F238E27FC236}">
                <a16:creationId xmlns:a16="http://schemas.microsoft.com/office/drawing/2014/main" id="{220313A3-D69D-4016-0C11-C735E40BFB5B}"/>
              </a:ext>
            </a:extLst>
          </p:cNvPr>
          <p:cNvGrpSpPr/>
          <p:nvPr/>
        </p:nvGrpSpPr>
        <p:grpSpPr>
          <a:xfrm>
            <a:off x="7239031" y="2080575"/>
            <a:ext cx="980695" cy="982361"/>
            <a:chOff x="917250" y="2165250"/>
            <a:chExt cx="980695" cy="982361"/>
          </a:xfrm>
        </p:grpSpPr>
        <p:sp>
          <p:nvSpPr>
            <p:cNvPr id="447" name="Google Shape;447;p17">
              <a:extLst>
                <a:ext uri="{FF2B5EF4-FFF2-40B4-BE49-F238E27FC236}">
                  <a16:creationId xmlns:a16="http://schemas.microsoft.com/office/drawing/2014/main" id="{A4DF71AA-5018-F798-387E-5325D05BFA20}"/>
                </a:ext>
              </a:extLst>
            </p:cNvPr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8" name="Google Shape;448;p17">
              <a:extLst>
                <a:ext uri="{FF2B5EF4-FFF2-40B4-BE49-F238E27FC236}">
                  <a16:creationId xmlns:a16="http://schemas.microsoft.com/office/drawing/2014/main" id="{5358DAFE-005E-C272-680B-70CC7A7D4C06}"/>
                </a:ext>
              </a:extLst>
            </p:cNvPr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453" name="Google Shape;453;p17">
            <a:extLst>
              <a:ext uri="{FF2B5EF4-FFF2-40B4-BE49-F238E27FC236}">
                <a16:creationId xmlns:a16="http://schemas.microsoft.com/office/drawing/2014/main" id="{010077A5-3893-CB2E-09CB-02CA1C9B266B}"/>
              </a:ext>
            </a:extLst>
          </p:cNvPr>
          <p:cNvGrpSpPr/>
          <p:nvPr/>
        </p:nvGrpSpPr>
        <p:grpSpPr>
          <a:xfrm>
            <a:off x="7556609" y="2399399"/>
            <a:ext cx="345541" cy="344701"/>
            <a:chOff x="-42796875" y="2680675"/>
            <a:chExt cx="319000" cy="318225"/>
          </a:xfrm>
        </p:grpSpPr>
        <p:sp>
          <p:nvSpPr>
            <p:cNvPr id="454" name="Google Shape;454;p17">
              <a:extLst>
                <a:ext uri="{FF2B5EF4-FFF2-40B4-BE49-F238E27FC236}">
                  <a16:creationId xmlns:a16="http://schemas.microsoft.com/office/drawing/2014/main" id="{149065B3-8044-23B1-155C-EE3D4B63F49A}"/>
                </a:ext>
              </a:extLst>
            </p:cNvPr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5" name="Google Shape;455;p17">
              <a:extLst>
                <a:ext uri="{FF2B5EF4-FFF2-40B4-BE49-F238E27FC236}">
                  <a16:creationId xmlns:a16="http://schemas.microsoft.com/office/drawing/2014/main" id="{E9CDD95D-11C1-FA8F-F85A-368EEE5B615F}"/>
                </a:ext>
              </a:extLst>
            </p:cNvPr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6" name="Google Shape;456;p17">
              <a:extLst>
                <a:ext uri="{FF2B5EF4-FFF2-40B4-BE49-F238E27FC236}">
                  <a16:creationId xmlns:a16="http://schemas.microsoft.com/office/drawing/2014/main" id="{51169EFC-7FB0-70F4-1C9A-82CDBE277B77}"/>
                </a:ext>
              </a:extLst>
            </p:cNvPr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7" name="Google Shape;457;p17">
              <a:extLst>
                <a:ext uri="{FF2B5EF4-FFF2-40B4-BE49-F238E27FC236}">
                  <a16:creationId xmlns:a16="http://schemas.microsoft.com/office/drawing/2014/main" id="{0F4CFBCA-045C-3384-722C-2B1BE3EA4EFA}"/>
                </a:ext>
              </a:extLst>
            </p:cNvPr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8" name="Google Shape;458;p17">
              <a:extLst>
                <a:ext uri="{FF2B5EF4-FFF2-40B4-BE49-F238E27FC236}">
                  <a16:creationId xmlns:a16="http://schemas.microsoft.com/office/drawing/2014/main" id="{F961FB90-F7AD-D279-B973-D7F782D5A15D}"/>
                </a:ext>
              </a:extLst>
            </p:cNvPr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361" name="Google Shape;361;p13">
            <a:extLst>
              <a:ext uri="{FF2B5EF4-FFF2-40B4-BE49-F238E27FC236}">
                <a16:creationId xmlns:a16="http://schemas.microsoft.com/office/drawing/2014/main" id="{3B45F25D-14CC-F722-EBBF-7BC37506843A}"/>
              </a:ext>
            </a:extLst>
          </p:cNvPr>
          <p:cNvSpPr txBox="1">
            <a:spLocks/>
          </p:cNvSpPr>
          <p:nvPr/>
        </p:nvSpPr>
        <p:spPr>
          <a:xfrm>
            <a:off x="194089" y="216477"/>
            <a:ext cx="7000585" cy="468803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en-US" sz="1600" dirty="0">
                <a:solidFill>
                  <a:srgbClr val="FF0000"/>
                </a:solidFill>
              </a:rPr>
              <a:t> </a:t>
            </a:r>
            <a:r>
              <a:rPr lang="en-US" sz="1800" dirty="0">
                <a:solidFill>
                  <a:srgbClr val="FF0000"/>
                </a:solidFill>
              </a:rPr>
              <a:t>۱-۲. </a:t>
            </a:r>
            <a:r>
              <a:rPr lang="en-US" sz="1800" dirty="0" err="1">
                <a:solidFill>
                  <a:srgbClr val="FF0000"/>
                </a:solidFill>
              </a:rPr>
              <a:t>عضله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نعلی</a:t>
            </a:r>
            <a:r>
              <a:rPr lang="en-US" sz="1800" dirty="0">
                <a:solidFill>
                  <a:srgbClr val="FF0000"/>
                </a:solidFill>
              </a:rPr>
              <a:t> (Soleus)</a:t>
            </a:r>
            <a:endParaRPr lang="fa-IR" sz="1800" dirty="0">
              <a:solidFill>
                <a:srgbClr val="FF0000"/>
              </a:solidFill>
            </a:endParaRPr>
          </a:p>
          <a:p>
            <a:pPr algn="ctr" rtl="1"/>
            <a:endParaRPr lang="en-US" sz="1800" dirty="0">
              <a:solidFill>
                <a:srgbClr val="FF0000"/>
              </a:solidFill>
            </a:endParaRPr>
          </a:p>
          <a:p>
            <a:pPr algn="r" rtl="1"/>
            <a:r>
              <a:rPr lang="en-US" sz="1600" dirty="0" err="1"/>
              <a:t>زیر</a:t>
            </a:r>
            <a:r>
              <a:rPr lang="en-US" sz="1600" dirty="0"/>
              <a:t> </a:t>
            </a:r>
            <a:r>
              <a:rPr lang="en-US" sz="1600" dirty="0" err="1"/>
              <a:t>عضله</a:t>
            </a:r>
            <a:r>
              <a:rPr lang="en-US" sz="1600" dirty="0"/>
              <a:t> </a:t>
            </a:r>
            <a:r>
              <a:rPr lang="en-US" sz="1600" dirty="0" err="1"/>
              <a:t>دوقلو</a:t>
            </a:r>
            <a:r>
              <a:rPr lang="en-US" sz="1600" dirty="0"/>
              <a:t> </a:t>
            </a:r>
            <a:r>
              <a:rPr lang="en-US" sz="1600" dirty="0" err="1"/>
              <a:t>قرار</a:t>
            </a:r>
            <a:r>
              <a:rPr lang="en-US" sz="1600" dirty="0"/>
              <a:t> </a:t>
            </a:r>
            <a:r>
              <a:rPr lang="en-US" sz="1600" dirty="0" err="1"/>
              <a:t>دارد</a:t>
            </a:r>
            <a:r>
              <a:rPr lang="en-US" sz="1600" dirty="0"/>
              <a:t> و </a:t>
            </a:r>
            <a:r>
              <a:rPr lang="en-US" sz="1600" dirty="0" err="1"/>
              <a:t>بزرگ‌ترین</a:t>
            </a:r>
            <a:r>
              <a:rPr lang="en-US" sz="1600" dirty="0"/>
              <a:t> </a:t>
            </a:r>
            <a:r>
              <a:rPr lang="en-US" sz="1600" dirty="0" err="1"/>
              <a:t>بخش</a:t>
            </a:r>
            <a:r>
              <a:rPr lang="en-US" sz="1600" dirty="0"/>
              <a:t> </a:t>
            </a:r>
            <a:r>
              <a:rPr lang="en-US" sz="1600" dirty="0" err="1"/>
              <a:t>حجم</a:t>
            </a:r>
            <a:r>
              <a:rPr lang="en-US" sz="1600" dirty="0"/>
              <a:t>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را</a:t>
            </a:r>
            <a:r>
              <a:rPr lang="en-US" sz="1600" dirty="0"/>
              <a:t> </a:t>
            </a:r>
            <a:r>
              <a:rPr lang="en-US" sz="1600" dirty="0" err="1"/>
              <a:t>تشکیل</a:t>
            </a:r>
            <a:r>
              <a:rPr lang="en-US" sz="1600" dirty="0"/>
              <a:t> </a:t>
            </a:r>
            <a:r>
              <a:rPr lang="en-US" sz="1600" dirty="0" err="1"/>
              <a:t>می‌دهد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استخوان‌های</a:t>
            </a:r>
            <a:r>
              <a:rPr lang="en-US" sz="1600" dirty="0"/>
              <a:t> </a:t>
            </a:r>
            <a:r>
              <a:rPr lang="en-US" sz="1600" dirty="0" err="1"/>
              <a:t>درشت‌نی</a:t>
            </a:r>
            <a:r>
              <a:rPr lang="en-US" sz="1600" dirty="0"/>
              <a:t> و </a:t>
            </a:r>
            <a:r>
              <a:rPr lang="en-US" sz="1600" dirty="0" err="1"/>
              <a:t>نازک‌نی</a:t>
            </a:r>
            <a:r>
              <a:rPr lang="en-US" sz="1600" dirty="0"/>
              <a:t> </a:t>
            </a:r>
            <a:r>
              <a:rPr lang="en-US" sz="1600" dirty="0" err="1"/>
              <a:t>منشأ</a:t>
            </a:r>
            <a:r>
              <a:rPr lang="en-US" sz="1600" dirty="0"/>
              <a:t> </a:t>
            </a:r>
            <a:r>
              <a:rPr lang="en-US" sz="1600" dirty="0" err="1"/>
              <a:t>می‌گیرد</a:t>
            </a:r>
            <a:r>
              <a:rPr lang="en-US" sz="1600" dirty="0"/>
              <a:t> و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تاندون</a:t>
            </a:r>
            <a:r>
              <a:rPr lang="en-US" sz="1600" dirty="0"/>
              <a:t> </a:t>
            </a:r>
            <a:r>
              <a:rPr lang="en-US" sz="1600" dirty="0" err="1"/>
              <a:t>آشیل</a:t>
            </a:r>
            <a:r>
              <a:rPr lang="en-US" sz="1600" dirty="0"/>
              <a:t> </a:t>
            </a:r>
            <a:r>
              <a:rPr lang="en-US" sz="1600" dirty="0" err="1"/>
              <a:t>متصل</a:t>
            </a:r>
            <a:r>
              <a:rPr lang="en-US" sz="1600" dirty="0"/>
              <a:t> </a:t>
            </a:r>
            <a:r>
              <a:rPr lang="en-US" sz="1600" dirty="0" err="1"/>
              <a:t>می‌شود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نوع</a:t>
            </a:r>
            <a:r>
              <a:rPr lang="en-US" sz="1600" dirty="0"/>
              <a:t> </a:t>
            </a:r>
            <a:r>
              <a:rPr lang="en-US" sz="1600" dirty="0" err="1"/>
              <a:t>فیبر</a:t>
            </a:r>
            <a:r>
              <a:rPr lang="en-US" sz="1600" dirty="0"/>
              <a:t> </a:t>
            </a:r>
            <a:r>
              <a:rPr lang="en-US" sz="1600" dirty="0" err="1"/>
              <a:t>کند-انقباض</a:t>
            </a:r>
            <a:r>
              <a:rPr lang="en-US" sz="1600" dirty="0"/>
              <a:t> (Type I) </a:t>
            </a:r>
            <a:r>
              <a:rPr lang="en-US" sz="1600" dirty="0" err="1"/>
              <a:t>غالب</a:t>
            </a:r>
            <a:r>
              <a:rPr lang="en-US" sz="1600" dirty="0"/>
              <a:t> </a:t>
            </a:r>
            <a:r>
              <a:rPr lang="en-US" sz="1600" dirty="0" err="1"/>
              <a:t>است</a:t>
            </a:r>
            <a:r>
              <a:rPr lang="en-US" sz="1600" dirty="0"/>
              <a:t>؛ </a:t>
            </a:r>
            <a:r>
              <a:rPr lang="en-US" sz="1600" dirty="0" err="1"/>
              <a:t>یعنی</a:t>
            </a:r>
            <a:r>
              <a:rPr lang="en-US" sz="1600" dirty="0"/>
              <a:t>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تمرین</a:t>
            </a:r>
            <a:r>
              <a:rPr lang="en-US" sz="1600" dirty="0"/>
              <a:t> </a:t>
            </a:r>
            <a:r>
              <a:rPr lang="en-US" sz="1600" dirty="0" err="1"/>
              <a:t>با</a:t>
            </a:r>
            <a:r>
              <a:rPr lang="en-US" sz="1600" dirty="0"/>
              <a:t> </a:t>
            </a:r>
            <a:r>
              <a:rPr lang="en-US" sz="1600" dirty="0" err="1"/>
              <a:t>تکرار</a:t>
            </a:r>
            <a:r>
              <a:rPr lang="en-US" sz="1600" dirty="0"/>
              <a:t> </a:t>
            </a:r>
            <a:r>
              <a:rPr lang="en-US" sz="1600" dirty="0" err="1"/>
              <a:t>بالا</a:t>
            </a:r>
            <a:r>
              <a:rPr lang="en-US" sz="1600" dirty="0"/>
              <a:t> و </a:t>
            </a:r>
            <a:r>
              <a:rPr lang="en-US" sz="1600" dirty="0" err="1"/>
              <a:t>استقامتی</a:t>
            </a:r>
            <a:r>
              <a:rPr lang="en-US" sz="1600" dirty="0"/>
              <a:t> </a:t>
            </a:r>
            <a:r>
              <a:rPr lang="en-US" sz="1600" dirty="0" err="1"/>
              <a:t>واکنش</a:t>
            </a:r>
            <a:r>
              <a:rPr lang="en-US" sz="1600" dirty="0"/>
              <a:t> </a:t>
            </a:r>
            <a:r>
              <a:rPr lang="en-US" sz="1600" dirty="0" err="1"/>
              <a:t>بهتری</a:t>
            </a:r>
            <a:r>
              <a:rPr lang="en-US" sz="1600" dirty="0"/>
              <a:t> </a:t>
            </a:r>
            <a:r>
              <a:rPr lang="en-US" sz="1600" dirty="0" err="1"/>
              <a:t>نشان</a:t>
            </a:r>
            <a:r>
              <a:rPr lang="en-US" sz="1600" dirty="0"/>
              <a:t> </a:t>
            </a:r>
            <a:r>
              <a:rPr lang="en-US" sz="1600" dirty="0" err="1"/>
              <a:t>می‌دهد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آنجا</a:t>
            </a:r>
            <a:r>
              <a:rPr lang="en-US" sz="1600" dirty="0"/>
              <a:t> </a:t>
            </a:r>
            <a:r>
              <a:rPr lang="en-US" sz="1600" dirty="0" err="1"/>
              <a:t>که</a:t>
            </a:r>
            <a:r>
              <a:rPr lang="en-US" sz="1600" dirty="0"/>
              <a:t>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استخوان</a:t>
            </a:r>
            <a:r>
              <a:rPr lang="en-US" sz="1600" dirty="0"/>
              <a:t> </a:t>
            </a:r>
            <a:r>
              <a:rPr lang="en-US" sz="1600" dirty="0" err="1"/>
              <a:t>ران</a:t>
            </a:r>
            <a:r>
              <a:rPr lang="en-US" sz="1600" dirty="0"/>
              <a:t> </a:t>
            </a:r>
            <a:r>
              <a:rPr lang="en-US" sz="1600" dirty="0" err="1"/>
              <a:t>متصل</a:t>
            </a:r>
            <a:r>
              <a:rPr lang="en-US" sz="1600" dirty="0"/>
              <a:t> </a:t>
            </a:r>
            <a:r>
              <a:rPr lang="en-US" sz="1600" dirty="0" err="1"/>
              <a:t>نیست</a:t>
            </a:r>
            <a:r>
              <a:rPr lang="en-US" sz="1600" dirty="0"/>
              <a:t>، </a:t>
            </a:r>
            <a:r>
              <a:rPr lang="en-US" sz="1600" dirty="0" err="1"/>
              <a:t>هنگام</a:t>
            </a:r>
            <a:r>
              <a:rPr lang="en-US" sz="1600" dirty="0"/>
              <a:t> </a:t>
            </a:r>
            <a:r>
              <a:rPr lang="en-US" sz="1600" dirty="0" err="1"/>
              <a:t>خم</a:t>
            </a:r>
            <a:r>
              <a:rPr lang="en-US" sz="1600" dirty="0"/>
              <a:t> </a:t>
            </a:r>
            <a:r>
              <a:rPr lang="en-US" sz="1600" dirty="0" err="1"/>
              <a:t>بودن</a:t>
            </a:r>
            <a:r>
              <a:rPr lang="en-US" sz="1600" dirty="0"/>
              <a:t> </a:t>
            </a:r>
            <a:r>
              <a:rPr lang="en-US" sz="1600" dirty="0" err="1"/>
              <a:t>زانو</a:t>
            </a:r>
            <a:r>
              <a:rPr lang="en-US" sz="1600" dirty="0"/>
              <a:t> </a:t>
            </a:r>
            <a:r>
              <a:rPr lang="en-US" sz="1600" dirty="0" err="1"/>
              <a:t>نیز</a:t>
            </a:r>
            <a:r>
              <a:rPr lang="en-US" sz="1600" dirty="0"/>
              <a:t>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خوبی</a:t>
            </a:r>
            <a:r>
              <a:rPr lang="en-US" sz="1600" dirty="0"/>
              <a:t> </a:t>
            </a:r>
            <a:r>
              <a:rPr lang="en-US" sz="1600" dirty="0" err="1"/>
              <a:t>فعال</a:t>
            </a:r>
            <a:r>
              <a:rPr lang="en-US" sz="1600" dirty="0"/>
              <a:t> </a:t>
            </a:r>
            <a:r>
              <a:rPr lang="en-US" sz="1600" dirty="0" err="1"/>
              <a:t>می‌ماند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وظایف</a:t>
            </a:r>
            <a:r>
              <a:rPr lang="en-US" sz="1600" dirty="0"/>
              <a:t> </a:t>
            </a:r>
            <a:r>
              <a:rPr lang="en-US" sz="1600" dirty="0" err="1"/>
              <a:t>اصلی</a:t>
            </a:r>
            <a:r>
              <a:rPr lang="en-US" sz="1600" dirty="0"/>
              <a:t>:</a:t>
            </a:r>
          </a:p>
          <a:p>
            <a:pPr algn="r" rtl="1"/>
            <a:r>
              <a:rPr lang="en-US" sz="1600" dirty="0" err="1"/>
              <a:t>پلانتار</a:t>
            </a:r>
            <a:r>
              <a:rPr lang="en-US" sz="1600" dirty="0"/>
              <a:t> </a:t>
            </a:r>
            <a:r>
              <a:rPr lang="en-US" sz="1600" dirty="0" err="1"/>
              <a:t>فلکشن</a:t>
            </a:r>
            <a:r>
              <a:rPr lang="en-US" sz="1600" dirty="0"/>
              <a:t> </a:t>
            </a:r>
            <a:r>
              <a:rPr lang="en-US" sz="1600" dirty="0" err="1"/>
              <a:t>مچ</a:t>
            </a:r>
            <a:r>
              <a:rPr lang="en-US" sz="1600" dirty="0"/>
              <a:t> </a:t>
            </a:r>
            <a:r>
              <a:rPr lang="en-US" sz="1600" dirty="0" err="1"/>
              <a:t>پا</a:t>
            </a:r>
            <a:r>
              <a:rPr lang="en-US" sz="1600" dirty="0"/>
              <a:t>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حالت</a:t>
            </a:r>
            <a:r>
              <a:rPr lang="en-US" sz="1600" dirty="0"/>
              <a:t> </a:t>
            </a:r>
            <a:r>
              <a:rPr lang="en-US" sz="1600" dirty="0" err="1"/>
              <a:t>نشسته</a:t>
            </a:r>
            <a:r>
              <a:rPr lang="en-US" sz="1600" dirty="0"/>
              <a:t> </a:t>
            </a:r>
            <a:r>
              <a:rPr lang="en-US" sz="1600" dirty="0" err="1"/>
              <a:t>یا</a:t>
            </a:r>
            <a:r>
              <a:rPr lang="en-US" sz="1600" dirty="0"/>
              <a:t> </a:t>
            </a:r>
            <a:r>
              <a:rPr lang="en-US" sz="1600" dirty="0" err="1"/>
              <a:t>زانو</a:t>
            </a:r>
            <a:r>
              <a:rPr lang="en-US" sz="1600" dirty="0"/>
              <a:t> </a:t>
            </a:r>
            <a:r>
              <a:rPr lang="en-US" sz="1600" dirty="0" err="1"/>
              <a:t>خم</a:t>
            </a:r>
            <a:endParaRPr lang="en-US" sz="1600" dirty="0"/>
          </a:p>
          <a:p>
            <a:pPr algn="r" rtl="1"/>
            <a:r>
              <a:rPr lang="en-US" sz="1600" dirty="0" err="1"/>
              <a:t>ثبات</a:t>
            </a:r>
            <a:r>
              <a:rPr lang="en-US" sz="1600" dirty="0"/>
              <a:t> </a:t>
            </a:r>
            <a:r>
              <a:rPr lang="en-US" sz="1600" dirty="0" err="1"/>
              <a:t>مچ</a:t>
            </a:r>
            <a:r>
              <a:rPr lang="en-US" sz="1600" dirty="0"/>
              <a:t> </a:t>
            </a:r>
            <a:r>
              <a:rPr lang="en-US" sz="1600" dirty="0" err="1"/>
              <a:t>پا</a:t>
            </a:r>
            <a:r>
              <a:rPr lang="en-US" sz="1600" dirty="0"/>
              <a:t>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حین</a:t>
            </a:r>
            <a:r>
              <a:rPr lang="en-US" sz="1600" dirty="0"/>
              <a:t> </a:t>
            </a:r>
            <a:r>
              <a:rPr lang="en-US" sz="1600" dirty="0" err="1"/>
              <a:t>ایستادن</a:t>
            </a:r>
            <a:r>
              <a:rPr lang="en-US" sz="1600" dirty="0"/>
              <a:t> </a:t>
            </a:r>
            <a:r>
              <a:rPr lang="en-US" sz="1600" dirty="0" err="1"/>
              <a:t>طولانی‌مدت</a:t>
            </a:r>
            <a:endParaRPr lang="en-US" sz="1600" dirty="0"/>
          </a:p>
          <a:p>
            <a:pPr algn="r" rtl="1"/>
            <a:r>
              <a:rPr lang="en-US" sz="1600" dirty="0" err="1"/>
              <a:t>کنترل</a:t>
            </a:r>
            <a:r>
              <a:rPr lang="en-US" sz="1600" dirty="0"/>
              <a:t> </a:t>
            </a:r>
            <a:r>
              <a:rPr lang="en-US" sz="1600" dirty="0" err="1"/>
              <a:t>بدن</a:t>
            </a:r>
            <a:r>
              <a:rPr lang="en-US" sz="1600" dirty="0"/>
              <a:t> </a:t>
            </a:r>
            <a:r>
              <a:rPr lang="en-US" sz="1600" dirty="0" err="1"/>
              <a:t>هنگام</a:t>
            </a:r>
            <a:r>
              <a:rPr lang="en-US" sz="1600" dirty="0"/>
              <a:t> </a:t>
            </a:r>
            <a:r>
              <a:rPr lang="en-US" sz="1600" dirty="0" err="1"/>
              <a:t>راه</a:t>
            </a:r>
            <a:r>
              <a:rPr lang="en-US" sz="1600" dirty="0"/>
              <a:t> </a:t>
            </a:r>
            <a:r>
              <a:rPr lang="en-US" sz="1600" dirty="0" err="1"/>
              <a:t>رفتن</a:t>
            </a:r>
            <a:r>
              <a:rPr lang="en-US" sz="1600" dirty="0"/>
              <a:t> و </a:t>
            </a:r>
            <a:r>
              <a:rPr lang="en-US" sz="1600" dirty="0" err="1"/>
              <a:t>جلوگیری</a:t>
            </a:r>
            <a:r>
              <a:rPr lang="en-US" sz="1600" dirty="0"/>
              <a:t> </a:t>
            </a:r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افتادن</a:t>
            </a:r>
            <a:r>
              <a:rPr lang="en-US" sz="1600" dirty="0"/>
              <a:t>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جلو</a:t>
            </a:r>
            <a:endParaRPr lang="fa-IR" sz="1600" dirty="0"/>
          </a:p>
          <a:p>
            <a:pPr algn="ctr" rtl="1"/>
            <a:r>
              <a:rPr lang="en-US" sz="1800" dirty="0">
                <a:solidFill>
                  <a:srgbClr val="FF0000"/>
                </a:solidFill>
              </a:rPr>
              <a:t>۱-۳. </a:t>
            </a:r>
            <a:r>
              <a:rPr lang="en-US" sz="1800" dirty="0" err="1">
                <a:solidFill>
                  <a:srgbClr val="FF0000"/>
                </a:solidFill>
              </a:rPr>
              <a:t>عضله</a:t>
            </a: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err="1">
                <a:solidFill>
                  <a:srgbClr val="FF0000"/>
                </a:solidFill>
              </a:rPr>
              <a:t>کف‌پایی</a:t>
            </a:r>
            <a:r>
              <a:rPr lang="en-US" sz="1800" dirty="0">
                <a:solidFill>
                  <a:srgbClr val="FF0000"/>
                </a:solidFill>
              </a:rPr>
              <a:t> (Plantaris)</a:t>
            </a:r>
            <a:endParaRPr lang="fa-IR" sz="1800" dirty="0">
              <a:solidFill>
                <a:srgbClr val="FF0000"/>
              </a:solidFill>
            </a:endParaRPr>
          </a:p>
          <a:p>
            <a:pPr algn="r" rtl="1"/>
            <a:r>
              <a:rPr lang="en-US" sz="1600" dirty="0" err="1"/>
              <a:t>عضله‌ای</a:t>
            </a:r>
            <a:r>
              <a:rPr lang="en-US" sz="1600" dirty="0"/>
              <a:t> </a:t>
            </a:r>
            <a:r>
              <a:rPr lang="en-US" sz="1600" dirty="0" err="1"/>
              <a:t>باریک</a:t>
            </a:r>
            <a:r>
              <a:rPr lang="en-US" sz="1600" dirty="0"/>
              <a:t> و </a:t>
            </a:r>
            <a:r>
              <a:rPr lang="en-US" sz="1600" dirty="0" err="1"/>
              <a:t>کوچک</a:t>
            </a:r>
            <a:r>
              <a:rPr lang="en-US" sz="1600" dirty="0"/>
              <a:t> </a:t>
            </a:r>
            <a:r>
              <a:rPr lang="en-US" sz="1600" dirty="0" err="1"/>
              <a:t>است</a:t>
            </a:r>
            <a:r>
              <a:rPr lang="en-US" sz="1600" dirty="0"/>
              <a:t> </a:t>
            </a:r>
            <a:r>
              <a:rPr lang="en-US" sz="1600" dirty="0" err="1"/>
              <a:t>که</a:t>
            </a:r>
            <a:r>
              <a:rPr lang="en-US" sz="1600" dirty="0"/>
              <a:t>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داخلی‌ترین</a:t>
            </a:r>
            <a:r>
              <a:rPr lang="en-US" sz="1600" dirty="0"/>
              <a:t> </a:t>
            </a:r>
            <a:r>
              <a:rPr lang="en-US" sz="1600" dirty="0" err="1"/>
              <a:t>لایه</a:t>
            </a:r>
            <a:r>
              <a:rPr lang="en-US" sz="1600" dirty="0"/>
              <a:t>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قرار</a:t>
            </a:r>
            <a:r>
              <a:rPr lang="en-US" sz="1600" dirty="0"/>
              <a:t> </a:t>
            </a:r>
            <a:r>
              <a:rPr lang="en-US" sz="1600" dirty="0" err="1"/>
              <a:t>دارد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حدود</a:t>
            </a:r>
            <a:r>
              <a:rPr lang="en-US" sz="1600" dirty="0"/>
              <a:t> ۷ </a:t>
            </a:r>
            <a:r>
              <a:rPr lang="en-US" sz="1600" dirty="0" err="1"/>
              <a:t>تا</a:t>
            </a:r>
            <a:r>
              <a:rPr lang="en-US" sz="1600" dirty="0"/>
              <a:t> ۱۰ </a:t>
            </a:r>
            <a:r>
              <a:rPr lang="en-US" sz="1600" dirty="0" err="1"/>
              <a:t>درصد</a:t>
            </a:r>
            <a:r>
              <a:rPr lang="en-US" sz="1600" dirty="0"/>
              <a:t> </a:t>
            </a:r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افراد</a:t>
            </a:r>
            <a:r>
              <a:rPr lang="en-US" sz="1600" dirty="0"/>
              <a:t> </a:t>
            </a:r>
            <a:r>
              <a:rPr lang="en-US" sz="1600" dirty="0" err="1"/>
              <a:t>این</a:t>
            </a:r>
            <a:r>
              <a:rPr lang="en-US" sz="1600" dirty="0"/>
              <a:t> </a:t>
            </a:r>
            <a:r>
              <a:rPr lang="en-US" sz="1600" dirty="0" err="1"/>
              <a:t>عضله</a:t>
            </a:r>
            <a:r>
              <a:rPr lang="en-US" sz="1600" dirty="0"/>
              <a:t> </a:t>
            </a:r>
            <a:r>
              <a:rPr lang="en-US" sz="1600" dirty="0" err="1"/>
              <a:t>به</a:t>
            </a:r>
            <a:r>
              <a:rPr lang="en-US" sz="1600" dirty="0"/>
              <a:t> </a:t>
            </a:r>
            <a:r>
              <a:rPr lang="en-US" sz="1600" dirty="0" err="1"/>
              <a:t>طور</a:t>
            </a:r>
            <a:r>
              <a:rPr lang="en-US" sz="1600" dirty="0"/>
              <a:t> </a:t>
            </a:r>
            <a:r>
              <a:rPr lang="en-US" sz="1600" dirty="0" err="1"/>
              <a:t>کامل</a:t>
            </a:r>
            <a:r>
              <a:rPr lang="en-US" sz="1600" dirty="0"/>
              <a:t> </a:t>
            </a:r>
            <a:r>
              <a:rPr lang="en-US" sz="1600" dirty="0" err="1"/>
              <a:t>وجود</a:t>
            </a:r>
            <a:r>
              <a:rPr lang="en-US" sz="1600" dirty="0"/>
              <a:t> </a:t>
            </a:r>
            <a:r>
              <a:rPr lang="en-US" sz="1600" dirty="0" err="1"/>
              <a:t>ندارد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تاندون</a:t>
            </a:r>
            <a:r>
              <a:rPr lang="en-US" sz="1600" dirty="0"/>
              <a:t> </a:t>
            </a:r>
            <a:r>
              <a:rPr lang="en-US" sz="1600" dirty="0" err="1"/>
              <a:t>آن</a:t>
            </a:r>
            <a:r>
              <a:rPr lang="en-US" sz="1600" dirty="0"/>
              <a:t> </a:t>
            </a:r>
            <a:r>
              <a:rPr lang="en-US" sz="1600" dirty="0" err="1"/>
              <a:t>بسیار</a:t>
            </a:r>
            <a:r>
              <a:rPr lang="en-US" sz="1600" dirty="0"/>
              <a:t> </a:t>
            </a:r>
            <a:r>
              <a:rPr lang="en-US" sz="1600" dirty="0" err="1"/>
              <a:t>بلند</a:t>
            </a:r>
            <a:r>
              <a:rPr lang="en-US" sz="1600" dirty="0"/>
              <a:t> و </a:t>
            </a:r>
            <a:r>
              <a:rPr lang="en-US" sz="1600" dirty="0" err="1"/>
              <a:t>باریک</a:t>
            </a:r>
            <a:r>
              <a:rPr lang="en-US" sz="1600" dirty="0"/>
              <a:t> </a:t>
            </a:r>
            <a:r>
              <a:rPr lang="en-US" sz="1600" dirty="0" err="1"/>
              <a:t>است</a:t>
            </a:r>
            <a:r>
              <a:rPr lang="en-US" sz="1600" dirty="0"/>
              <a:t> و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جراحی‌های</a:t>
            </a:r>
            <a:r>
              <a:rPr lang="en-US" sz="1600" dirty="0"/>
              <a:t> </a:t>
            </a:r>
            <a:r>
              <a:rPr lang="en-US" sz="1600" dirty="0" err="1"/>
              <a:t>ترمیمی</a:t>
            </a:r>
            <a:r>
              <a:rPr lang="en-US" sz="1600" dirty="0"/>
              <a:t> </a:t>
            </a:r>
            <a:r>
              <a:rPr lang="en-US" sz="1600" dirty="0" err="1"/>
              <a:t>تاندون</a:t>
            </a:r>
            <a:r>
              <a:rPr lang="en-US" sz="1600" dirty="0"/>
              <a:t> </a:t>
            </a:r>
            <a:r>
              <a:rPr lang="en-US" sz="1600" dirty="0" err="1"/>
              <a:t>استفاده</a:t>
            </a:r>
            <a:r>
              <a:rPr lang="en-US" sz="1600" dirty="0"/>
              <a:t> </a:t>
            </a:r>
            <a:r>
              <a:rPr lang="en-US" sz="1600" dirty="0" err="1"/>
              <a:t>می‌شود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 err="1"/>
              <a:t>نقش</a:t>
            </a:r>
            <a:r>
              <a:rPr lang="en-US" sz="1600" dirty="0"/>
              <a:t> </a:t>
            </a:r>
            <a:r>
              <a:rPr lang="en-US" sz="1600" dirty="0" err="1"/>
              <a:t>عملکردی</a:t>
            </a:r>
            <a:r>
              <a:rPr lang="en-US" sz="1600" dirty="0"/>
              <a:t> </a:t>
            </a:r>
            <a:r>
              <a:rPr lang="en-US" sz="1600" dirty="0" err="1"/>
              <a:t>آن</a:t>
            </a:r>
            <a:r>
              <a:rPr lang="en-US" sz="1600" dirty="0"/>
              <a:t> </a:t>
            </a:r>
            <a:r>
              <a:rPr lang="en-US" sz="1600" dirty="0" err="1"/>
              <a:t>جزئی</a:t>
            </a:r>
            <a:r>
              <a:rPr lang="en-US" sz="1600" dirty="0"/>
              <a:t> </a:t>
            </a:r>
            <a:r>
              <a:rPr lang="en-US" sz="1600" dirty="0" err="1"/>
              <a:t>است</a:t>
            </a:r>
            <a:r>
              <a:rPr lang="en-US" sz="1600" dirty="0"/>
              <a:t> و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پلانتار</a:t>
            </a:r>
            <a:r>
              <a:rPr lang="en-US" sz="1600" dirty="0"/>
              <a:t> </a:t>
            </a:r>
            <a:r>
              <a:rPr lang="en-US" sz="1600" dirty="0" err="1"/>
              <a:t>فلکشن</a:t>
            </a:r>
            <a:r>
              <a:rPr lang="en-US" sz="1600" dirty="0"/>
              <a:t> و </a:t>
            </a:r>
            <a:r>
              <a:rPr lang="en-US" sz="1600" dirty="0" err="1"/>
              <a:t>خم</a:t>
            </a:r>
            <a:r>
              <a:rPr lang="en-US" sz="1600" dirty="0"/>
              <a:t> </a:t>
            </a:r>
            <a:r>
              <a:rPr lang="en-US" sz="1600" dirty="0" err="1"/>
              <a:t>شدن</a:t>
            </a:r>
            <a:r>
              <a:rPr lang="en-US" sz="1600" dirty="0"/>
              <a:t> </a:t>
            </a:r>
            <a:r>
              <a:rPr lang="en-US" sz="1600" dirty="0" err="1"/>
              <a:t>زانو</a:t>
            </a:r>
            <a:r>
              <a:rPr lang="en-US" sz="1600" dirty="0"/>
              <a:t> </a:t>
            </a:r>
            <a:r>
              <a:rPr lang="en-US" sz="1600" dirty="0" err="1"/>
              <a:t>کمک</a:t>
            </a:r>
            <a:r>
              <a:rPr lang="en-US" sz="1600" dirty="0"/>
              <a:t> </a:t>
            </a:r>
            <a:r>
              <a:rPr lang="en-US" sz="1600" dirty="0" err="1"/>
              <a:t>کمی</a:t>
            </a:r>
            <a:r>
              <a:rPr lang="en-US" sz="1600" dirty="0"/>
              <a:t> </a:t>
            </a:r>
            <a:r>
              <a:rPr lang="en-US" sz="1600" dirty="0" err="1"/>
              <a:t>می‌کند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73901606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>
          <a:extLst>
            <a:ext uri="{FF2B5EF4-FFF2-40B4-BE49-F238E27FC236}">
              <a16:creationId xmlns:a16="http://schemas.microsoft.com/office/drawing/2014/main" id="{DC5EAD71-ECD2-E735-96DB-4594F023A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7">
            <a:extLst>
              <a:ext uri="{FF2B5EF4-FFF2-40B4-BE49-F238E27FC236}">
                <a16:creationId xmlns:a16="http://schemas.microsoft.com/office/drawing/2014/main" id="{DA344A3E-BD39-150D-137E-8F3ADF73F863}"/>
              </a:ext>
            </a:extLst>
          </p:cNvPr>
          <p:cNvGrpSpPr/>
          <p:nvPr/>
        </p:nvGrpSpPr>
        <p:grpSpPr>
          <a:xfrm>
            <a:off x="7239031" y="2080575"/>
            <a:ext cx="980695" cy="982361"/>
            <a:chOff x="917250" y="2165250"/>
            <a:chExt cx="980695" cy="982361"/>
          </a:xfrm>
        </p:grpSpPr>
        <p:sp>
          <p:nvSpPr>
            <p:cNvPr id="447" name="Google Shape;447;p17">
              <a:extLst>
                <a:ext uri="{FF2B5EF4-FFF2-40B4-BE49-F238E27FC236}">
                  <a16:creationId xmlns:a16="http://schemas.microsoft.com/office/drawing/2014/main" id="{4E4DF2E6-78BE-CEAC-B160-8382A8F0C1FD}"/>
                </a:ext>
              </a:extLst>
            </p:cNvPr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8" name="Google Shape;448;p17">
              <a:extLst>
                <a:ext uri="{FF2B5EF4-FFF2-40B4-BE49-F238E27FC236}">
                  <a16:creationId xmlns:a16="http://schemas.microsoft.com/office/drawing/2014/main" id="{5E8D0AD5-F126-0124-0C45-DC0C3C507F71}"/>
                </a:ext>
              </a:extLst>
            </p:cNvPr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453" name="Google Shape;453;p17">
            <a:extLst>
              <a:ext uri="{FF2B5EF4-FFF2-40B4-BE49-F238E27FC236}">
                <a16:creationId xmlns:a16="http://schemas.microsoft.com/office/drawing/2014/main" id="{5F6E41B6-4ADA-BB51-3B1F-0D63DE13AB5A}"/>
              </a:ext>
            </a:extLst>
          </p:cNvPr>
          <p:cNvGrpSpPr/>
          <p:nvPr/>
        </p:nvGrpSpPr>
        <p:grpSpPr>
          <a:xfrm>
            <a:off x="7556609" y="2399399"/>
            <a:ext cx="345541" cy="344701"/>
            <a:chOff x="-42796875" y="2680675"/>
            <a:chExt cx="319000" cy="318225"/>
          </a:xfrm>
        </p:grpSpPr>
        <p:sp>
          <p:nvSpPr>
            <p:cNvPr id="454" name="Google Shape;454;p17">
              <a:extLst>
                <a:ext uri="{FF2B5EF4-FFF2-40B4-BE49-F238E27FC236}">
                  <a16:creationId xmlns:a16="http://schemas.microsoft.com/office/drawing/2014/main" id="{09A9EFD1-FFC9-28A9-E3C9-723E0594F158}"/>
                </a:ext>
              </a:extLst>
            </p:cNvPr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5" name="Google Shape;455;p17">
              <a:extLst>
                <a:ext uri="{FF2B5EF4-FFF2-40B4-BE49-F238E27FC236}">
                  <a16:creationId xmlns:a16="http://schemas.microsoft.com/office/drawing/2014/main" id="{E8303D48-CCCE-5A0E-CB18-90BEE9AC4B8F}"/>
                </a:ext>
              </a:extLst>
            </p:cNvPr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6" name="Google Shape;456;p17">
              <a:extLst>
                <a:ext uri="{FF2B5EF4-FFF2-40B4-BE49-F238E27FC236}">
                  <a16:creationId xmlns:a16="http://schemas.microsoft.com/office/drawing/2014/main" id="{84F211B1-54F3-E33E-CD4E-1BB8DAACD2A5}"/>
                </a:ext>
              </a:extLst>
            </p:cNvPr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7" name="Google Shape;457;p17">
              <a:extLst>
                <a:ext uri="{FF2B5EF4-FFF2-40B4-BE49-F238E27FC236}">
                  <a16:creationId xmlns:a16="http://schemas.microsoft.com/office/drawing/2014/main" id="{4EC0B353-A387-95E7-03AB-63D8D42B88CA}"/>
                </a:ext>
              </a:extLst>
            </p:cNvPr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8" name="Google Shape;458;p17">
              <a:extLst>
                <a:ext uri="{FF2B5EF4-FFF2-40B4-BE49-F238E27FC236}">
                  <a16:creationId xmlns:a16="http://schemas.microsoft.com/office/drawing/2014/main" id="{2F1A1ACE-395D-1488-BBAD-872CCDA00E9D}"/>
                </a:ext>
              </a:extLst>
            </p:cNvPr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361" name="Google Shape;361;p13">
            <a:extLst>
              <a:ext uri="{FF2B5EF4-FFF2-40B4-BE49-F238E27FC236}">
                <a16:creationId xmlns:a16="http://schemas.microsoft.com/office/drawing/2014/main" id="{404773DF-BC9B-E1EA-691A-D0F4327CBFE6}"/>
              </a:ext>
            </a:extLst>
          </p:cNvPr>
          <p:cNvSpPr txBox="1">
            <a:spLocks/>
          </p:cNvSpPr>
          <p:nvPr/>
        </p:nvSpPr>
        <p:spPr>
          <a:xfrm>
            <a:off x="170624" y="761964"/>
            <a:ext cx="7252047" cy="376847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Shabnam" panose="020B0603030804020204" pitchFamily="34" charset="-78"/>
                <a:ea typeface="Shabnam" panose="020B0603030804020204" pitchFamily="34" charset="-78"/>
                <a:cs typeface="Shabnam" panose="020B0603030804020204" pitchFamily="34" charset="-78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rtl="1"/>
            <a:r>
              <a:rPr lang="en-US" sz="2400" dirty="0">
                <a:solidFill>
                  <a:srgbClr val="FF0000"/>
                </a:solidFill>
              </a:rPr>
              <a:t>۲. </a:t>
            </a:r>
            <a:r>
              <a:rPr lang="en-US" sz="2400" dirty="0" err="1">
                <a:solidFill>
                  <a:srgbClr val="FF0000"/>
                </a:solidFill>
              </a:rPr>
              <a:t>حرکات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اصلی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ساق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پا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در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بدنسازی</a:t>
            </a:r>
            <a:endParaRPr lang="fa-IR" sz="2400" dirty="0">
              <a:solidFill>
                <a:srgbClr val="FF0000"/>
              </a:solidFill>
            </a:endParaRPr>
          </a:p>
          <a:p>
            <a:pPr algn="ctr" rtl="1"/>
            <a:endParaRPr lang="en-US" sz="2400" dirty="0">
              <a:solidFill>
                <a:srgbClr val="FF0000"/>
              </a:solidFill>
            </a:endParaRPr>
          </a:p>
          <a:p>
            <a:pPr algn="r" rtl="1"/>
            <a:r>
              <a:rPr lang="en-US" sz="1600" dirty="0" err="1"/>
              <a:t>حرکت</a:t>
            </a:r>
            <a:r>
              <a:rPr lang="en-US" sz="1600" dirty="0"/>
              <a:t> </a:t>
            </a:r>
            <a:r>
              <a:rPr lang="en-US" sz="1600" dirty="0" err="1"/>
              <a:t>پایه</a:t>
            </a:r>
            <a:r>
              <a:rPr lang="en-US" sz="1600" dirty="0"/>
              <a:t> </a:t>
            </a:r>
            <a:r>
              <a:rPr lang="en-US" sz="1600" dirty="0" err="1"/>
              <a:t>برای</a:t>
            </a:r>
            <a:r>
              <a:rPr lang="en-US" sz="1600" dirty="0"/>
              <a:t> </a:t>
            </a:r>
            <a:r>
              <a:rPr lang="en-US" sz="1600" dirty="0" err="1"/>
              <a:t>تقویت</a:t>
            </a:r>
            <a:r>
              <a:rPr lang="en-US" sz="1600" dirty="0"/>
              <a:t> </a:t>
            </a:r>
            <a:r>
              <a:rPr lang="en-US" sz="1600" dirty="0" err="1"/>
              <a:t>عضلات</a:t>
            </a:r>
            <a:r>
              <a:rPr lang="en-US" sz="1600" dirty="0"/>
              <a:t> </a:t>
            </a:r>
            <a:r>
              <a:rPr lang="en-US" sz="1600" dirty="0" err="1"/>
              <a:t>ساق</a:t>
            </a:r>
            <a:r>
              <a:rPr lang="en-US" sz="1600" dirty="0"/>
              <a:t>، Calf Raise </a:t>
            </a:r>
            <a:r>
              <a:rPr lang="fa-IR" sz="1600" dirty="0"/>
              <a:t>(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پا</a:t>
            </a:r>
            <a:r>
              <a:rPr lang="fa-IR" sz="1600" dirty="0"/>
              <a:t>)</a:t>
            </a:r>
            <a:r>
              <a:rPr lang="en-US" sz="1600" dirty="0"/>
              <a:t> </a:t>
            </a:r>
            <a:r>
              <a:rPr lang="en-US" sz="1600" dirty="0" err="1"/>
              <a:t>نام</a:t>
            </a:r>
            <a:r>
              <a:rPr lang="en-US" sz="1600" dirty="0"/>
              <a:t> </a:t>
            </a:r>
            <a:r>
              <a:rPr lang="en-US" sz="1600" dirty="0" err="1"/>
              <a:t>دارد</a:t>
            </a:r>
            <a:r>
              <a:rPr lang="en-US" sz="1600" dirty="0"/>
              <a:t>. </a:t>
            </a:r>
            <a:r>
              <a:rPr lang="en-US" sz="1600" dirty="0" err="1"/>
              <a:t>این</a:t>
            </a:r>
            <a:r>
              <a:rPr lang="en-US" sz="1600" dirty="0"/>
              <a:t> </a:t>
            </a:r>
            <a:r>
              <a:rPr lang="en-US" sz="1600" dirty="0" err="1"/>
              <a:t>حرکت</a:t>
            </a:r>
            <a:r>
              <a:rPr lang="en-US" sz="1600" dirty="0"/>
              <a:t>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انواع</a:t>
            </a:r>
            <a:r>
              <a:rPr lang="en-US" sz="1600" dirty="0"/>
              <a:t> </a:t>
            </a:r>
            <a:r>
              <a:rPr lang="en-US" sz="1600" dirty="0" err="1"/>
              <a:t>مختلف</a:t>
            </a:r>
            <a:r>
              <a:rPr lang="en-US" sz="1600" dirty="0"/>
              <a:t> </a:t>
            </a:r>
            <a:r>
              <a:rPr lang="en-US" sz="1600" dirty="0" err="1"/>
              <a:t>اجرا</a:t>
            </a:r>
            <a:r>
              <a:rPr lang="en-US" sz="1600" dirty="0"/>
              <a:t> </a:t>
            </a:r>
            <a:r>
              <a:rPr lang="en-US" sz="1600" dirty="0" err="1"/>
              <a:t>می‌شود</a:t>
            </a:r>
            <a:r>
              <a:rPr lang="en-US" sz="1600" dirty="0"/>
              <a:t> </a:t>
            </a:r>
            <a:r>
              <a:rPr lang="en-US" sz="1600" dirty="0" err="1"/>
              <a:t>که</a:t>
            </a:r>
            <a:r>
              <a:rPr lang="en-US" sz="1600" dirty="0"/>
              <a:t> </a:t>
            </a:r>
            <a:r>
              <a:rPr lang="en-US" sz="1600" dirty="0" err="1"/>
              <a:t>هر</a:t>
            </a:r>
            <a:r>
              <a:rPr lang="en-US" sz="1600" dirty="0"/>
              <a:t> </a:t>
            </a:r>
            <a:r>
              <a:rPr lang="en-US" sz="1600" dirty="0" err="1"/>
              <a:t>کدام</a:t>
            </a:r>
            <a:r>
              <a:rPr lang="en-US" sz="1600" dirty="0"/>
              <a:t> </a:t>
            </a:r>
            <a:r>
              <a:rPr lang="en-US" sz="1600" dirty="0" err="1"/>
              <a:t>تاکید</a:t>
            </a:r>
            <a:r>
              <a:rPr lang="en-US" sz="1600" dirty="0"/>
              <a:t> </a:t>
            </a:r>
            <a:r>
              <a:rPr lang="en-US" sz="1600" dirty="0" err="1"/>
              <a:t>متفاوتی</a:t>
            </a:r>
            <a:r>
              <a:rPr lang="en-US" sz="1600" dirty="0"/>
              <a:t> </a:t>
            </a:r>
            <a:r>
              <a:rPr lang="en-US" sz="1600" dirty="0" err="1"/>
              <a:t>روی</a:t>
            </a:r>
            <a:r>
              <a:rPr lang="en-US" sz="1600" dirty="0"/>
              <a:t> </a:t>
            </a:r>
            <a:r>
              <a:rPr lang="en-US" sz="1600" dirty="0" err="1"/>
              <a:t>عضلات</a:t>
            </a:r>
            <a:r>
              <a:rPr lang="en-US" sz="1600" dirty="0"/>
              <a:t> </a:t>
            </a:r>
            <a:r>
              <a:rPr lang="en-US" sz="1600" dirty="0" err="1"/>
              <a:t>دارند</a:t>
            </a:r>
            <a:r>
              <a:rPr lang="en-US" sz="1600" dirty="0"/>
              <a:t>.</a:t>
            </a:r>
          </a:p>
          <a:p>
            <a:pPr algn="r" rtl="1"/>
            <a:r>
              <a:rPr lang="en-US" sz="1600" dirty="0"/>
              <a:t> </a:t>
            </a:r>
          </a:p>
          <a:p>
            <a:pPr algn="ctr" rtl="1"/>
            <a:endParaRPr lang="fa-IR" sz="2000" dirty="0">
              <a:solidFill>
                <a:srgbClr val="FF0000"/>
              </a:solidFill>
            </a:endParaRPr>
          </a:p>
          <a:p>
            <a:pPr algn="ctr" rtl="1"/>
            <a:r>
              <a:rPr lang="en-US" sz="2000" dirty="0" err="1">
                <a:solidFill>
                  <a:srgbClr val="FF0000"/>
                </a:solidFill>
              </a:rPr>
              <a:t>انواع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حرکت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ساق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r>
              <a:rPr lang="en-US" sz="2000" dirty="0" err="1">
                <a:solidFill>
                  <a:srgbClr val="FF0000"/>
                </a:solidFill>
              </a:rPr>
              <a:t>پا</a:t>
            </a:r>
            <a:endParaRPr lang="en-US" sz="2000" dirty="0">
              <a:solidFill>
                <a:srgbClr val="FF0000"/>
              </a:solidFill>
            </a:endParaRPr>
          </a:p>
          <a:p>
            <a:pPr algn="r"/>
            <a:r>
              <a:rPr lang="en-US" sz="1600" dirty="0"/>
              <a:t>Standing Calf Raise —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ایستاده</a:t>
            </a:r>
            <a:r>
              <a:rPr lang="en-US" sz="1600" dirty="0"/>
              <a:t>: </a:t>
            </a:r>
            <a:r>
              <a:rPr lang="en-US" sz="1600" dirty="0" err="1"/>
              <a:t>تاکید</a:t>
            </a:r>
            <a:r>
              <a:rPr lang="en-US" sz="1600" dirty="0"/>
              <a:t> </a:t>
            </a:r>
            <a:r>
              <a:rPr lang="en-US" sz="1600" dirty="0" err="1"/>
              <a:t>بر</a:t>
            </a:r>
            <a:r>
              <a:rPr lang="en-US" sz="1600" dirty="0"/>
              <a:t> </a:t>
            </a:r>
            <a:r>
              <a:rPr lang="en-US" sz="1600" dirty="0" err="1"/>
              <a:t>عضله</a:t>
            </a:r>
            <a:r>
              <a:rPr lang="en-US" sz="1600" dirty="0"/>
              <a:t> </a:t>
            </a:r>
            <a:r>
              <a:rPr lang="en-US" sz="1600" dirty="0" err="1"/>
              <a:t>دوقلو</a:t>
            </a:r>
            <a:endParaRPr lang="en-US" sz="1600" dirty="0"/>
          </a:p>
          <a:p>
            <a:pPr algn="r"/>
            <a:r>
              <a:rPr lang="en-US" sz="1600" dirty="0"/>
              <a:t>Seated Calf Raise —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نشسته</a:t>
            </a:r>
            <a:r>
              <a:rPr lang="en-US" sz="1600" dirty="0"/>
              <a:t>: </a:t>
            </a:r>
            <a:r>
              <a:rPr lang="en-US" sz="1600" dirty="0" err="1"/>
              <a:t>تاکید</a:t>
            </a:r>
            <a:r>
              <a:rPr lang="en-US" sz="1600" dirty="0"/>
              <a:t> </a:t>
            </a:r>
            <a:r>
              <a:rPr lang="en-US" sz="1600" dirty="0" err="1"/>
              <a:t>بر</a:t>
            </a:r>
            <a:r>
              <a:rPr lang="en-US" sz="1600" dirty="0"/>
              <a:t> </a:t>
            </a:r>
            <a:r>
              <a:rPr lang="en-US" sz="1600" dirty="0" err="1"/>
              <a:t>عضله</a:t>
            </a:r>
            <a:r>
              <a:rPr lang="en-US" sz="1600" dirty="0"/>
              <a:t> </a:t>
            </a:r>
            <a:r>
              <a:rPr lang="en-US" sz="1600" dirty="0" err="1"/>
              <a:t>نعلی</a:t>
            </a:r>
            <a:endParaRPr lang="en-US" sz="1600" dirty="0"/>
          </a:p>
          <a:p>
            <a:pPr algn="r"/>
            <a:r>
              <a:rPr lang="en-US" sz="1600" dirty="0"/>
              <a:t>Donkey Calf Raise —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دانکی</a:t>
            </a:r>
            <a:r>
              <a:rPr lang="en-US" sz="1600" dirty="0"/>
              <a:t> (</a:t>
            </a:r>
            <a:r>
              <a:rPr lang="en-US" sz="1600" dirty="0" err="1"/>
              <a:t>خم</a:t>
            </a:r>
            <a:r>
              <a:rPr lang="en-US" sz="1600" dirty="0"/>
              <a:t> </a:t>
            </a:r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کمر</a:t>
            </a:r>
            <a:r>
              <a:rPr lang="en-US" sz="1600" dirty="0"/>
              <a:t>): </a:t>
            </a:r>
            <a:r>
              <a:rPr lang="en-US" sz="1600" dirty="0" err="1"/>
              <a:t>کشش</a:t>
            </a:r>
            <a:r>
              <a:rPr lang="en-US" sz="1600" dirty="0"/>
              <a:t> </a:t>
            </a:r>
            <a:r>
              <a:rPr lang="en-US" sz="1600" dirty="0" err="1"/>
              <a:t>بیشتر</a:t>
            </a:r>
            <a:r>
              <a:rPr lang="en-US" sz="1600" dirty="0"/>
              <a:t> </a:t>
            </a:r>
            <a:r>
              <a:rPr lang="en-US" sz="1600" dirty="0" err="1"/>
              <a:t>دوقلو</a:t>
            </a:r>
            <a:r>
              <a:rPr lang="en-US" sz="1600" dirty="0"/>
              <a:t> </a:t>
            </a:r>
            <a:r>
              <a:rPr lang="en-US" sz="1600" dirty="0" err="1"/>
              <a:t>در</a:t>
            </a:r>
            <a:r>
              <a:rPr lang="en-US" sz="1600" dirty="0"/>
              <a:t> </a:t>
            </a:r>
            <a:r>
              <a:rPr lang="en-US" sz="1600" dirty="0" err="1"/>
              <a:t>موقعیت</a:t>
            </a:r>
            <a:r>
              <a:rPr lang="en-US" sz="1600" dirty="0"/>
              <a:t> </a:t>
            </a:r>
            <a:r>
              <a:rPr lang="en-US" sz="1600" dirty="0" err="1"/>
              <a:t>طولانی</a:t>
            </a:r>
            <a:endParaRPr lang="en-US" sz="1600" dirty="0"/>
          </a:p>
          <a:p>
            <a:pPr algn="r"/>
            <a:r>
              <a:rPr lang="en-US" sz="1600" dirty="0"/>
              <a:t>Single-Leg Calf Raise —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تک‌پا</a:t>
            </a:r>
            <a:r>
              <a:rPr lang="en-US" sz="1600" dirty="0"/>
              <a:t>: </a:t>
            </a:r>
            <a:r>
              <a:rPr lang="en-US" sz="1600" dirty="0" err="1"/>
              <a:t>افزایش</a:t>
            </a:r>
            <a:r>
              <a:rPr lang="en-US" sz="1600" dirty="0"/>
              <a:t> </a:t>
            </a:r>
            <a:r>
              <a:rPr lang="en-US" sz="1600" dirty="0" err="1"/>
              <a:t>دامنه</a:t>
            </a:r>
            <a:r>
              <a:rPr lang="en-US" sz="1600" dirty="0"/>
              <a:t> </a:t>
            </a:r>
            <a:r>
              <a:rPr lang="en-US" sz="1600" dirty="0" err="1"/>
              <a:t>حرکتی</a:t>
            </a:r>
            <a:r>
              <a:rPr lang="en-US" sz="1600" dirty="0"/>
              <a:t> و </a:t>
            </a:r>
            <a:r>
              <a:rPr lang="en-US" sz="1600" dirty="0" err="1"/>
              <a:t>تعادل</a:t>
            </a:r>
            <a:r>
              <a:rPr lang="en-US" sz="1600" dirty="0"/>
              <a:t> </a:t>
            </a:r>
            <a:r>
              <a:rPr lang="en-US" sz="1600" dirty="0" err="1"/>
              <a:t>عضلانی</a:t>
            </a:r>
            <a:r>
              <a:rPr lang="en-US" sz="1600" dirty="0"/>
              <a:t> </a:t>
            </a:r>
            <a:r>
              <a:rPr lang="en-US" sz="1600" dirty="0" err="1"/>
              <a:t>بین</a:t>
            </a:r>
            <a:r>
              <a:rPr lang="en-US" sz="1600" dirty="0"/>
              <a:t> </a:t>
            </a:r>
            <a:r>
              <a:rPr lang="en-US" sz="1600" dirty="0" err="1"/>
              <a:t>دو</a:t>
            </a:r>
            <a:r>
              <a:rPr lang="en-US" sz="1600" dirty="0"/>
              <a:t> </a:t>
            </a:r>
            <a:r>
              <a:rPr lang="en-US" sz="1600" dirty="0" err="1"/>
              <a:t>پا</a:t>
            </a:r>
            <a:endParaRPr lang="en-US" sz="1600" dirty="0"/>
          </a:p>
          <a:p>
            <a:pPr algn="r"/>
            <a:r>
              <a:rPr lang="en-US" sz="1600" dirty="0"/>
              <a:t>Leg Press Calf Raise — </a:t>
            </a:r>
            <a:r>
              <a:rPr lang="en-US" sz="1600" dirty="0" err="1"/>
              <a:t>ساق</a:t>
            </a:r>
            <a:r>
              <a:rPr lang="en-US" sz="1600" dirty="0"/>
              <a:t> </a:t>
            </a:r>
            <a:r>
              <a:rPr lang="en-US" sz="1600" dirty="0" err="1"/>
              <a:t>روی</a:t>
            </a:r>
            <a:r>
              <a:rPr lang="en-US" sz="1600" dirty="0"/>
              <a:t> </a:t>
            </a:r>
            <a:r>
              <a:rPr lang="en-US" sz="1600" dirty="0" err="1"/>
              <a:t>دستگاه</a:t>
            </a:r>
            <a:r>
              <a:rPr lang="en-US" sz="1600" dirty="0"/>
              <a:t> </a:t>
            </a:r>
            <a:r>
              <a:rPr lang="en-US" sz="1600" dirty="0" err="1"/>
              <a:t>پرس</a:t>
            </a:r>
            <a:r>
              <a:rPr lang="en-US" sz="1600" dirty="0"/>
              <a:t> </a:t>
            </a:r>
            <a:r>
              <a:rPr lang="en-US" sz="1600" dirty="0" err="1"/>
              <a:t>پا</a:t>
            </a:r>
            <a:r>
              <a:rPr lang="en-US" sz="1600" dirty="0"/>
              <a:t>: </a:t>
            </a:r>
            <a:r>
              <a:rPr lang="en-US" sz="1600" dirty="0" err="1"/>
              <a:t>امکان</a:t>
            </a:r>
            <a:r>
              <a:rPr lang="en-US" sz="1600" dirty="0"/>
              <a:t> </a:t>
            </a:r>
            <a:r>
              <a:rPr lang="en-US" sz="1600" dirty="0" err="1"/>
              <a:t>استفاده</a:t>
            </a:r>
            <a:r>
              <a:rPr lang="en-US" sz="1600" dirty="0"/>
              <a:t> </a:t>
            </a:r>
            <a:r>
              <a:rPr lang="en-US" sz="1600" dirty="0" err="1"/>
              <a:t>از</a:t>
            </a:r>
            <a:r>
              <a:rPr lang="en-US" sz="1600" dirty="0"/>
              <a:t> </a:t>
            </a:r>
            <a:r>
              <a:rPr lang="en-US" sz="1600" dirty="0" err="1"/>
              <a:t>وزنه</a:t>
            </a:r>
            <a:r>
              <a:rPr lang="en-US" sz="1600" dirty="0"/>
              <a:t> </a:t>
            </a:r>
            <a:r>
              <a:rPr lang="en-US" sz="1600" dirty="0" err="1"/>
              <a:t>سنگین‌تر</a:t>
            </a:r>
            <a:endParaRPr lang="en-US" sz="1600" dirty="0"/>
          </a:p>
          <a:p>
            <a:pPr algn="r" rtl="1"/>
            <a:r>
              <a:rPr lang="en-US" sz="16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7714319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>
          <a:extLst>
            <a:ext uri="{FF2B5EF4-FFF2-40B4-BE49-F238E27FC236}">
              <a16:creationId xmlns:a16="http://schemas.microsoft.com/office/drawing/2014/main" id="{CA545249-AA5D-4844-0961-15BC6E09D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>
            <a:extLst>
              <a:ext uri="{FF2B5EF4-FFF2-40B4-BE49-F238E27FC236}">
                <a16:creationId xmlns:a16="http://schemas.microsoft.com/office/drawing/2014/main" id="{F1CD5C59-B73D-E3AE-3587-5B76CCEA800D}"/>
              </a:ext>
            </a:extLst>
          </p:cNvPr>
          <p:cNvGrpSpPr/>
          <p:nvPr/>
        </p:nvGrpSpPr>
        <p:grpSpPr>
          <a:xfrm>
            <a:off x="7318057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>
              <a:extLst>
                <a:ext uri="{FF2B5EF4-FFF2-40B4-BE49-F238E27FC236}">
                  <a16:creationId xmlns:a16="http://schemas.microsoft.com/office/drawing/2014/main" id="{289B0646-E1F0-6D23-5690-321ACEB41DD7}"/>
                </a:ext>
              </a:extLst>
            </p:cNvPr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>
              <a:extLst>
                <a:ext uri="{FF2B5EF4-FFF2-40B4-BE49-F238E27FC236}">
                  <a16:creationId xmlns:a16="http://schemas.microsoft.com/office/drawing/2014/main" id="{D066F2C1-4F3E-A9B5-25A6-D7F314BC3AE9}"/>
                </a:ext>
              </a:extLst>
            </p:cNvPr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>
              <a:extLst>
                <a:ext uri="{FF2B5EF4-FFF2-40B4-BE49-F238E27FC236}">
                  <a16:creationId xmlns:a16="http://schemas.microsoft.com/office/drawing/2014/main" id="{9004A0AA-40F7-38D8-B6BB-C6E8740BFE90}"/>
                </a:ext>
              </a:extLst>
            </p:cNvPr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>
              <a:extLst>
                <a:ext uri="{FF2B5EF4-FFF2-40B4-BE49-F238E27FC236}">
                  <a16:creationId xmlns:a16="http://schemas.microsoft.com/office/drawing/2014/main" id="{86652DC7-9350-4C9D-9076-8F22D757C336}"/>
                </a:ext>
              </a:extLst>
            </p:cNvPr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20" name="Google Shape;445;p17">
            <a:extLst>
              <a:ext uri="{FF2B5EF4-FFF2-40B4-BE49-F238E27FC236}">
                <a16:creationId xmlns:a16="http://schemas.microsoft.com/office/drawing/2014/main" id="{3BB5ADF2-17D9-A5D1-D505-6C5ABFA11E80}"/>
              </a:ext>
            </a:extLst>
          </p:cNvPr>
          <p:cNvSpPr txBox="1">
            <a:spLocks/>
          </p:cNvSpPr>
          <p:nvPr/>
        </p:nvSpPr>
        <p:spPr>
          <a:xfrm flipH="1">
            <a:off x="330433" y="234970"/>
            <a:ext cx="8095500" cy="5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800"/>
              <a:buFont typeface="Barlow Condensed SemiBold"/>
              <a:buNone/>
              <a:defRPr sz="2800" b="0" i="0" u="none" strike="noStrike" cap="none">
                <a:solidFill>
                  <a:srgbClr val="434343"/>
                </a:solidFill>
                <a:latin typeface="Barlow Condensed SemiBold"/>
                <a:ea typeface="Barlow Condensed SemiBold"/>
                <a:cs typeface="Barlow Condensed SemiBold"/>
                <a:sym typeface="Barlow Condensed SemiBold"/>
              </a:defRPr>
            </a:lvl9pPr>
          </a:lstStyle>
          <a:p>
            <a:pPr algn="r" rtl="1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۳.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نحوه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اجرای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حرکت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ساق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ایستاده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C374D86-1A06-C26A-BFF7-19B4F92A98E2}"/>
              </a:ext>
            </a:extLst>
          </p:cNvPr>
          <p:cNvSpPr/>
          <p:nvPr/>
        </p:nvSpPr>
        <p:spPr>
          <a:xfrm>
            <a:off x="505439" y="757626"/>
            <a:ext cx="681261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800" b="1" dirty="0" err="1">
                <a:solidFill>
                  <a:srgbClr val="FF0000"/>
                </a:solidFill>
              </a:rPr>
              <a:t>مراحل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اجرا</a:t>
            </a:r>
            <a:endParaRPr lang="en-US" sz="1800" b="1" dirty="0">
              <a:solidFill>
                <a:srgbClr val="FF0000"/>
              </a:solidFill>
            </a:endParaRPr>
          </a:p>
          <a:p>
            <a:pPr algn="r" rtl="1"/>
            <a:r>
              <a:rPr lang="en-US" dirty="0" err="1"/>
              <a:t>روی</a:t>
            </a:r>
            <a:r>
              <a:rPr lang="en-US" dirty="0"/>
              <a:t> </a:t>
            </a:r>
            <a:r>
              <a:rPr lang="en-US" dirty="0" err="1"/>
              <a:t>دستگاه</a:t>
            </a:r>
            <a:r>
              <a:rPr lang="en-US" dirty="0"/>
              <a:t> </a:t>
            </a:r>
            <a:r>
              <a:rPr lang="en-US" dirty="0" err="1"/>
              <a:t>ساق</a:t>
            </a:r>
            <a:r>
              <a:rPr lang="en-US" dirty="0"/>
              <a:t> </a:t>
            </a:r>
            <a:r>
              <a:rPr lang="en-US" dirty="0" err="1"/>
              <a:t>بایستید</a:t>
            </a:r>
            <a:r>
              <a:rPr lang="en-US" dirty="0"/>
              <a:t> و </a:t>
            </a:r>
            <a:r>
              <a:rPr lang="en-US" dirty="0" err="1"/>
              <a:t>شانه‌ها</a:t>
            </a:r>
            <a:r>
              <a:rPr lang="en-US" dirty="0"/>
              <a:t> </a:t>
            </a:r>
            <a:r>
              <a:rPr lang="en-US" dirty="0" err="1"/>
              <a:t>زیر</a:t>
            </a:r>
            <a:r>
              <a:rPr lang="en-US" dirty="0"/>
              <a:t> </a:t>
            </a:r>
            <a:r>
              <a:rPr lang="en-US" dirty="0" err="1"/>
              <a:t>پدها</a:t>
            </a:r>
            <a:r>
              <a:rPr lang="en-US" dirty="0"/>
              <a:t> </a:t>
            </a:r>
            <a:r>
              <a:rPr lang="en-US" dirty="0" err="1"/>
              <a:t>قرار</a:t>
            </a:r>
            <a:r>
              <a:rPr lang="en-US" dirty="0"/>
              <a:t> </a:t>
            </a:r>
            <a:r>
              <a:rPr lang="en-US" dirty="0" err="1"/>
              <a:t>بگیرند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پنجه‌های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حدود</a:t>
            </a:r>
            <a:r>
              <a:rPr lang="en-US" dirty="0"/>
              <a:t> </a:t>
            </a:r>
            <a:r>
              <a:rPr lang="en-US" dirty="0" err="1"/>
              <a:t>یک‌سوم</a:t>
            </a:r>
            <a:r>
              <a:rPr lang="en-US" dirty="0"/>
              <a:t> </a:t>
            </a:r>
            <a:r>
              <a:rPr lang="en-US" dirty="0" err="1"/>
              <a:t>جلویی</a:t>
            </a:r>
            <a:r>
              <a:rPr lang="en-US" dirty="0"/>
              <a:t> </a:t>
            </a:r>
            <a:r>
              <a:rPr lang="en-US" dirty="0" err="1"/>
              <a:t>کف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fa-IR" dirty="0"/>
              <a:t>)</a:t>
            </a:r>
            <a:r>
              <a:rPr lang="en-US" dirty="0"/>
              <a:t> </a:t>
            </a:r>
            <a:r>
              <a:rPr lang="en-US" dirty="0" err="1"/>
              <a:t>روی</a:t>
            </a:r>
            <a:r>
              <a:rPr lang="en-US" dirty="0"/>
              <a:t> </a:t>
            </a:r>
            <a:r>
              <a:rPr lang="en-US" dirty="0" err="1"/>
              <a:t>لبه</a:t>
            </a:r>
            <a:r>
              <a:rPr lang="en-US" dirty="0"/>
              <a:t> </a:t>
            </a:r>
            <a:r>
              <a:rPr lang="en-US" dirty="0" err="1"/>
              <a:t>سکو</a:t>
            </a:r>
            <a:r>
              <a:rPr lang="en-US" dirty="0"/>
              <a:t> </a:t>
            </a:r>
            <a:r>
              <a:rPr lang="en-US" dirty="0" err="1"/>
              <a:t>یا</a:t>
            </a:r>
            <a:r>
              <a:rPr lang="en-US" dirty="0"/>
              <a:t> </a:t>
            </a:r>
            <a:r>
              <a:rPr lang="en-US" dirty="0" err="1"/>
              <a:t>دستگاه</a:t>
            </a:r>
            <a:r>
              <a:rPr lang="en-US" dirty="0"/>
              <a:t> </a:t>
            </a:r>
            <a:r>
              <a:rPr lang="en-US" dirty="0" err="1"/>
              <a:t>باشند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پاشنه‌ها</a:t>
            </a:r>
            <a:r>
              <a:rPr lang="en-US" dirty="0"/>
              <a:t> </a:t>
            </a:r>
            <a:r>
              <a:rPr lang="en-US" dirty="0" err="1"/>
              <a:t>کمی</a:t>
            </a:r>
            <a:r>
              <a:rPr lang="en-US" dirty="0"/>
              <a:t> </a:t>
            </a:r>
            <a:r>
              <a:rPr lang="en-US" dirty="0" err="1"/>
              <a:t>پایین‌تر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سطح</a:t>
            </a:r>
            <a:r>
              <a:rPr lang="en-US" dirty="0"/>
              <a:t> </a:t>
            </a:r>
            <a:r>
              <a:rPr lang="en-US" dirty="0" err="1"/>
              <a:t>سکو</a:t>
            </a:r>
            <a:r>
              <a:rPr lang="en-US" dirty="0"/>
              <a:t> </a:t>
            </a:r>
            <a:r>
              <a:rPr lang="en-US" dirty="0" err="1"/>
              <a:t>باشند</a:t>
            </a:r>
            <a:r>
              <a:rPr lang="en-US" dirty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کشش</a:t>
            </a:r>
            <a:r>
              <a:rPr lang="en-US" dirty="0"/>
              <a:t> </a:t>
            </a:r>
            <a:r>
              <a:rPr lang="en-US" dirty="0" err="1"/>
              <a:t>اولیه</a:t>
            </a:r>
            <a:r>
              <a:rPr lang="en-US" dirty="0"/>
              <a:t> </a:t>
            </a:r>
            <a:r>
              <a:rPr lang="en-US" dirty="0" err="1"/>
              <a:t>روی</a:t>
            </a:r>
            <a:r>
              <a:rPr lang="en-US" dirty="0"/>
              <a:t> </a:t>
            </a:r>
            <a:r>
              <a:rPr lang="en-US" dirty="0" err="1"/>
              <a:t>تاندون</a:t>
            </a:r>
            <a:r>
              <a:rPr lang="en-US" dirty="0"/>
              <a:t> </a:t>
            </a:r>
            <a:r>
              <a:rPr lang="en-US" dirty="0" err="1"/>
              <a:t>آشیل</a:t>
            </a:r>
            <a:r>
              <a:rPr lang="en-US" dirty="0"/>
              <a:t> </a:t>
            </a:r>
            <a:r>
              <a:rPr lang="en-US" dirty="0" err="1"/>
              <a:t>ایجاد</a:t>
            </a:r>
            <a:r>
              <a:rPr lang="en-US" dirty="0"/>
              <a:t> </a:t>
            </a:r>
            <a:r>
              <a:rPr lang="en-US" dirty="0" err="1"/>
              <a:t>شود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دورسیفلکشن</a:t>
            </a:r>
            <a:r>
              <a:rPr lang="fa-IR" dirty="0"/>
              <a:t>)</a:t>
            </a:r>
            <a:endParaRPr lang="en-US" dirty="0"/>
          </a:p>
          <a:p>
            <a:pPr algn="r" rtl="1"/>
            <a:r>
              <a:rPr lang="en-US" dirty="0" err="1"/>
              <a:t>با</a:t>
            </a:r>
            <a:r>
              <a:rPr lang="en-US" dirty="0"/>
              <a:t> </a:t>
            </a:r>
            <a:r>
              <a:rPr lang="en-US" dirty="0" err="1"/>
              <a:t>فشار</a:t>
            </a:r>
            <a:r>
              <a:rPr lang="en-US" dirty="0"/>
              <a:t> </a:t>
            </a:r>
            <a:r>
              <a:rPr lang="en-US" dirty="0" err="1"/>
              <a:t>پنجه‌ها</a:t>
            </a:r>
            <a:r>
              <a:rPr lang="en-US" dirty="0"/>
              <a:t>، </a:t>
            </a:r>
            <a:r>
              <a:rPr lang="en-US" dirty="0" err="1"/>
              <a:t>پاشنه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تا</a:t>
            </a:r>
            <a:r>
              <a:rPr lang="en-US" dirty="0"/>
              <a:t> </a:t>
            </a:r>
            <a:r>
              <a:rPr lang="en-US" dirty="0" err="1"/>
              <a:t>حداکثر</a:t>
            </a:r>
            <a:r>
              <a:rPr lang="en-US" dirty="0"/>
              <a:t> </a:t>
            </a:r>
            <a:r>
              <a:rPr lang="en-US" dirty="0" err="1"/>
              <a:t>ارتفاع</a:t>
            </a:r>
            <a:r>
              <a:rPr lang="en-US" dirty="0"/>
              <a:t> </a:t>
            </a:r>
            <a:r>
              <a:rPr lang="en-US" dirty="0" err="1"/>
              <a:t>بالا</a:t>
            </a:r>
            <a:r>
              <a:rPr lang="en-US" dirty="0"/>
              <a:t> </a:t>
            </a:r>
            <a:r>
              <a:rPr lang="en-US" dirty="0" err="1"/>
              <a:t>ببرید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پلانتار</a:t>
            </a:r>
            <a:r>
              <a:rPr lang="en-US" dirty="0"/>
              <a:t> </a:t>
            </a:r>
            <a:r>
              <a:rPr lang="en-US" dirty="0" err="1"/>
              <a:t>فلکشن</a:t>
            </a:r>
            <a:r>
              <a:rPr lang="en-US" dirty="0"/>
              <a:t> </a:t>
            </a:r>
            <a:r>
              <a:rPr lang="en-US" dirty="0" err="1"/>
              <a:t>کامل</a:t>
            </a:r>
            <a:r>
              <a:rPr lang="fa-IR" dirty="0"/>
              <a:t>)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بالاترین</a:t>
            </a:r>
            <a:r>
              <a:rPr lang="en-US" dirty="0"/>
              <a:t> </a:t>
            </a:r>
            <a:r>
              <a:rPr lang="en-US" dirty="0" err="1"/>
              <a:t>نقطه</a:t>
            </a:r>
            <a:r>
              <a:rPr lang="en-US" dirty="0"/>
              <a:t> ۱ </a:t>
            </a:r>
            <a:r>
              <a:rPr lang="en-US" dirty="0" err="1"/>
              <a:t>تا</a:t>
            </a:r>
            <a:r>
              <a:rPr lang="en-US" dirty="0"/>
              <a:t> ۲ </a:t>
            </a:r>
            <a:r>
              <a:rPr lang="en-US" dirty="0" err="1"/>
              <a:t>ثانیه</a:t>
            </a:r>
            <a:r>
              <a:rPr lang="en-US" dirty="0"/>
              <a:t> </a:t>
            </a:r>
            <a:r>
              <a:rPr lang="en-US" dirty="0" err="1"/>
              <a:t>مکث</a:t>
            </a:r>
            <a:r>
              <a:rPr lang="en-US" dirty="0"/>
              <a:t> </a:t>
            </a:r>
            <a:r>
              <a:rPr lang="en-US" dirty="0" err="1"/>
              <a:t>کنید</a:t>
            </a:r>
            <a:r>
              <a:rPr lang="en-US" dirty="0"/>
              <a:t> و </a:t>
            </a:r>
            <a:r>
              <a:rPr lang="en-US" dirty="0" err="1"/>
              <a:t>عضله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منقبض</a:t>
            </a:r>
            <a:r>
              <a:rPr lang="en-US" dirty="0"/>
              <a:t> </a:t>
            </a:r>
            <a:r>
              <a:rPr lang="en-US" dirty="0" err="1"/>
              <a:t>نگه</a:t>
            </a:r>
            <a:r>
              <a:rPr lang="en-US" dirty="0"/>
              <a:t> </a:t>
            </a:r>
            <a:r>
              <a:rPr lang="en-US" dirty="0" err="1"/>
              <a:t>دارید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به</a:t>
            </a:r>
            <a:r>
              <a:rPr lang="en-US" dirty="0"/>
              <a:t> </a:t>
            </a:r>
            <a:r>
              <a:rPr lang="en-US" dirty="0" err="1"/>
              <a:t>آرامی</a:t>
            </a:r>
            <a:r>
              <a:rPr lang="en-US" dirty="0"/>
              <a:t> و </a:t>
            </a:r>
            <a:r>
              <a:rPr lang="en-US" dirty="0" err="1"/>
              <a:t>کنترل‌شده</a:t>
            </a:r>
            <a:r>
              <a:rPr lang="en-US" dirty="0"/>
              <a:t> </a:t>
            </a:r>
            <a:r>
              <a:rPr lang="en-US" dirty="0" err="1"/>
              <a:t>پاشنه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پایین</a:t>
            </a:r>
            <a:r>
              <a:rPr lang="en-US" dirty="0"/>
              <a:t> </a:t>
            </a:r>
            <a:r>
              <a:rPr lang="en-US" dirty="0" err="1"/>
              <a:t>بیاورید</a:t>
            </a:r>
            <a:r>
              <a:rPr lang="en-US" dirty="0"/>
              <a:t> — </a:t>
            </a:r>
            <a:r>
              <a:rPr lang="en-US" dirty="0" err="1"/>
              <a:t>مرحله</a:t>
            </a:r>
            <a:r>
              <a:rPr lang="en-US" dirty="0"/>
              <a:t> </a:t>
            </a:r>
            <a:r>
              <a:rPr lang="en-US" dirty="0" err="1"/>
              <a:t>پایین</a:t>
            </a:r>
            <a:r>
              <a:rPr lang="en-US" dirty="0"/>
              <a:t> </a:t>
            </a:r>
            <a:r>
              <a:rPr lang="en-US" dirty="0" err="1"/>
              <a:t>آمدن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اکسنتریک</a:t>
            </a:r>
            <a:r>
              <a:rPr lang="fa-IR" dirty="0"/>
              <a:t>)</a:t>
            </a:r>
            <a:r>
              <a:rPr lang="en-US" dirty="0"/>
              <a:t> </a:t>
            </a:r>
            <a:r>
              <a:rPr lang="en-US" dirty="0" err="1"/>
              <a:t>نباید</a:t>
            </a:r>
            <a:r>
              <a:rPr lang="en-US" dirty="0"/>
              <a:t> </a:t>
            </a:r>
            <a:r>
              <a:rPr lang="en-US" dirty="0" err="1"/>
              <a:t>سریع</a:t>
            </a:r>
            <a:r>
              <a:rPr lang="en-US" dirty="0"/>
              <a:t> </a:t>
            </a:r>
            <a:r>
              <a:rPr lang="en-US" dirty="0" err="1"/>
              <a:t>باشد</a:t>
            </a:r>
            <a:r>
              <a:rPr lang="en-US" dirty="0"/>
              <a:t>.</a:t>
            </a:r>
          </a:p>
          <a:p>
            <a:pPr algn="r"/>
            <a:r>
              <a:rPr lang="en-US" dirty="0"/>
              <a:t> </a:t>
            </a:r>
          </a:p>
          <a:p>
            <a:pPr algn="ctr"/>
            <a:r>
              <a:rPr lang="en-US" sz="2400" dirty="0" err="1">
                <a:solidFill>
                  <a:srgbClr val="FF0000"/>
                </a:solidFill>
              </a:rPr>
              <a:t>نکات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فنی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مهم</a:t>
            </a:r>
            <a:endParaRPr lang="en-US" sz="2400" dirty="0">
              <a:solidFill>
                <a:srgbClr val="FF0000"/>
              </a:solidFill>
            </a:endParaRPr>
          </a:p>
          <a:p>
            <a:pPr algn="r" rtl="1"/>
            <a:r>
              <a:rPr lang="en-US" dirty="0" err="1"/>
              <a:t>زانوها</a:t>
            </a:r>
            <a:r>
              <a:rPr lang="en-US" dirty="0"/>
              <a:t> </a:t>
            </a:r>
            <a:r>
              <a:rPr lang="en-US" dirty="0" err="1"/>
              <a:t>باید</a:t>
            </a:r>
            <a:r>
              <a:rPr lang="en-US" dirty="0"/>
              <a:t> </a:t>
            </a:r>
            <a:r>
              <a:rPr lang="en-US" dirty="0" err="1"/>
              <a:t>کمی</a:t>
            </a:r>
            <a:r>
              <a:rPr lang="en-US" dirty="0"/>
              <a:t> </a:t>
            </a:r>
            <a:r>
              <a:rPr lang="en-US" dirty="0" err="1"/>
              <a:t>خم</a:t>
            </a:r>
            <a:r>
              <a:rPr lang="en-US" dirty="0"/>
              <a:t> </a:t>
            </a:r>
            <a:r>
              <a:rPr lang="en-US" dirty="0" err="1"/>
              <a:t>باشند</a:t>
            </a:r>
            <a:r>
              <a:rPr lang="en-US" dirty="0"/>
              <a:t> </a:t>
            </a:r>
            <a:r>
              <a:rPr lang="fa-IR" dirty="0"/>
              <a:t>(</a:t>
            </a:r>
            <a:r>
              <a:rPr lang="en-US" dirty="0" err="1"/>
              <a:t>نه</a:t>
            </a:r>
            <a:r>
              <a:rPr lang="en-US" dirty="0"/>
              <a:t> </a:t>
            </a:r>
            <a:r>
              <a:rPr lang="en-US" dirty="0" err="1"/>
              <a:t>قفل</a:t>
            </a:r>
            <a:r>
              <a:rPr lang="fa-IR" dirty="0"/>
              <a:t>)</a:t>
            </a:r>
            <a:r>
              <a:rPr lang="en-US" dirty="0"/>
              <a:t>؛ </a:t>
            </a:r>
            <a:r>
              <a:rPr lang="en-US" dirty="0" err="1"/>
              <a:t>قفل</a:t>
            </a:r>
            <a:r>
              <a:rPr lang="en-US" dirty="0"/>
              <a:t> </a:t>
            </a:r>
            <a:r>
              <a:rPr lang="en-US" dirty="0" err="1"/>
              <a:t>شدن</a:t>
            </a:r>
            <a:r>
              <a:rPr lang="en-US" dirty="0"/>
              <a:t> </a:t>
            </a:r>
            <a:r>
              <a:rPr lang="en-US" dirty="0" err="1"/>
              <a:t>زانو</a:t>
            </a:r>
            <a:r>
              <a:rPr lang="en-US" dirty="0"/>
              <a:t> </a:t>
            </a:r>
            <a:r>
              <a:rPr lang="en-US" dirty="0" err="1"/>
              <a:t>فشار</a:t>
            </a:r>
            <a:r>
              <a:rPr lang="en-US" dirty="0"/>
              <a:t> </a:t>
            </a:r>
            <a:r>
              <a:rPr lang="en-US" dirty="0" err="1"/>
              <a:t>را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ساق</a:t>
            </a:r>
            <a:r>
              <a:rPr lang="en-US" dirty="0"/>
              <a:t> </a:t>
            </a:r>
            <a:r>
              <a:rPr lang="en-US" dirty="0" err="1"/>
              <a:t>منتقل</a:t>
            </a:r>
            <a:r>
              <a:rPr lang="en-US" dirty="0"/>
              <a:t> </a:t>
            </a:r>
            <a:r>
              <a:rPr lang="en-US" dirty="0" err="1"/>
              <a:t>می‌کند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حرکت</a:t>
            </a:r>
            <a:r>
              <a:rPr lang="en-US" dirty="0"/>
              <a:t> </a:t>
            </a:r>
            <a:r>
              <a:rPr lang="en-US" dirty="0" err="1"/>
              <a:t>صرفاً</a:t>
            </a:r>
            <a:r>
              <a:rPr lang="en-US" dirty="0"/>
              <a:t> </a:t>
            </a:r>
            <a:r>
              <a:rPr lang="en-US" dirty="0" err="1"/>
              <a:t>در</a:t>
            </a:r>
            <a:r>
              <a:rPr lang="en-US" dirty="0"/>
              <a:t> </a:t>
            </a:r>
            <a:r>
              <a:rPr lang="en-US" dirty="0" err="1"/>
              <a:t>مچ</a:t>
            </a:r>
            <a:r>
              <a:rPr lang="en-US" dirty="0"/>
              <a:t> </a:t>
            </a:r>
            <a:r>
              <a:rPr lang="en-US" dirty="0" err="1"/>
              <a:t>پا</a:t>
            </a:r>
            <a:r>
              <a:rPr lang="en-US" dirty="0"/>
              <a:t> </a:t>
            </a:r>
            <a:r>
              <a:rPr lang="en-US" dirty="0" err="1"/>
              <a:t>انجام</a:t>
            </a:r>
            <a:r>
              <a:rPr lang="en-US" dirty="0"/>
              <a:t> </a:t>
            </a:r>
            <a:r>
              <a:rPr lang="en-US" dirty="0" err="1"/>
              <a:t>شود</a:t>
            </a:r>
            <a:r>
              <a:rPr lang="en-US" dirty="0"/>
              <a:t>، </a:t>
            </a:r>
            <a:r>
              <a:rPr lang="en-US" dirty="0" err="1"/>
              <a:t>نه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طریق</a:t>
            </a:r>
            <a:r>
              <a:rPr lang="en-US" dirty="0"/>
              <a:t> </a:t>
            </a:r>
            <a:r>
              <a:rPr lang="en-US" dirty="0" err="1"/>
              <a:t>باز</a:t>
            </a:r>
            <a:r>
              <a:rPr lang="en-US" dirty="0"/>
              <a:t> و </a:t>
            </a:r>
            <a:r>
              <a:rPr lang="en-US" dirty="0" err="1"/>
              <a:t>بسته</a:t>
            </a:r>
            <a:r>
              <a:rPr lang="en-US" dirty="0"/>
              <a:t> </a:t>
            </a:r>
            <a:r>
              <a:rPr lang="en-US" dirty="0" err="1"/>
              <a:t>شدن</a:t>
            </a:r>
            <a:r>
              <a:rPr lang="en-US" dirty="0"/>
              <a:t> </a:t>
            </a:r>
            <a:r>
              <a:rPr lang="en-US" dirty="0" err="1"/>
              <a:t>زانو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دامنه</a:t>
            </a:r>
            <a:r>
              <a:rPr lang="en-US" dirty="0"/>
              <a:t> </a:t>
            </a:r>
            <a:r>
              <a:rPr lang="en-US" dirty="0" err="1"/>
              <a:t>حرکتی</a:t>
            </a:r>
            <a:r>
              <a:rPr lang="en-US" dirty="0"/>
              <a:t> </a:t>
            </a:r>
            <a:r>
              <a:rPr lang="en-US" dirty="0" err="1"/>
              <a:t>باید</a:t>
            </a:r>
            <a:r>
              <a:rPr lang="en-US" dirty="0"/>
              <a:t> </a:t>
            </a:r>
            <a:r>
              <a:rPr lang="en-US" dirty="0" err="1"/>
              <a:t>کامل</a:t>
            </a:r>
            <a:r>
              <a:rPr lang="en-US" dirty="0"/>
              <a:t> </a:t>
            </a:r>
            <a:r>
              <a:rPr lang="en-US" dirty="0" err="1"/>
              <a:t>باشد</a:t>
            </a:r>
            <a:r>
              <a:rPr lang="en-US" dirty="0"/>
              <a:t>؛ </a:t>
            </a:r>
            <a:r>
              <a:rPr lang="en-US" dirty="0" err="1"/>
              <a:t>هم</a:t>
            </a:r>
            <a:r>
              <a:rPr lang="en-US" dirty="0"/>
              <a:t> </a:t>
            </a:r>
            <a:r>
              <a:rPr lang="en-US" dirty="0" err="1"/>
              <a:t>بالا</a:t>
            </a:r>
            <a:r>
              <a:rPr lang="en-US" dirty="0"/>
              <a:t> </a:t>
            </a:r>
            <a:r>
              <a:rPr lang="en-US" dirty="0" err="1"/>
              <a:t>رفتن</a:t>
            </a:r>
            <a:r>
              <a:rPr lang="en-US" dirty="0"/>
              <a:t> </a:t>
            </a:r>
            <a:r>
              <a:rPr lang="en-US" dirty="0" err="1"/>
              <a:t>کامل</a:t>
            </a:r>
            <a:r>
              <a:rPr lang="en-US" dirty="0"/>
              <a:t> و </a:t>
            </a:r>
            <a:r>
              <a:rPr lang="en-US" dirty="0" err="1"/>
              <a:t>هم</a:t>
            </a:r>
            <a:r>
              <a:rPr lang="en-US" dirty="0"/>
              <a:t> </a:t>
            </a:r>
            <a:r>
              <a:rPr lang="en-US" dirty="0" err="1"/>
              <a:t>پایین</a:t>
            </a:r>
            <a:r>
              <a:rPr lang="en-US" dirty="0"/>
              <a:t> </a:t>
            </a:r>
            <a:r>
              <a:rPr lang="en-US" dirty="0" err="1"/>
              <a:t>آمدن</a:t>
            </a:r>
            <a:r>
              <a:rPr lang="en-US" dirty="0"/>
              <a:t> </a:t>
            </a:r>
            <a:r>
              <a:rPr lang="en-US" dirty="0" err="1"/>
              <a:t>کامل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جهش</a:t>
            </a:r>
            <a:r>
              <a:rPr lang="en-US" dirty="0"/>
              <a:t> </a:t>
            </a:r>
            <a:r>
              <a:rPr lang="en-US" dirty="0" err="1"/>
              <a:t>یا</a:t>
            </a:r>
            <a:r>
              <a:rPr lang="en-US" dirty="0"/>
              <a:t> </a:t>
            </a:r>
            <a:r>
              <a:rPr lang="en-US" dirty="0" err="1"/>
              <a:t>استفاده</a:t>
            </a:r>
            <a:r>
              <a:rPr lang="en-US" dirty="0"/>
              <a:t> </a:t>
            </a:r>
            <a:r>
              <a:rPr lang="en-US" dirty="0" err="1"/>
              <a:t>از</a:t>
            </a:r>
            <a:r>
              <a:rPr lang="en-US" dirty="0"/>
              <a:t> </a:t>
            </a:r>
            <a:r>
              <a:rPr lang="en-US" dirty="0" err="1"/>
              <a:t>اینرسی</a:t>
            </a:r>
            <a:r>
              <a:rPr lang="en-US" dirty="0"/>
              <a:t> </a:t>
            </a:r>
            <a:r>
              <a:rPr lang="en-US" dirty="0" err="1"/>
              <a:t>خودداری</a:t>
            </a:r>
            <a:r>
              <a:rPr lang="en-US" dirty="0"/>
              <a:t> </a:t>
            </a:r>
            <a:r>
              <a:rPr lang="en-US" dirty="0" err="1"/>
              <a:t>کنید</a:t>
            </a:r>
            <a:r>
              <a:rPr lang="en-US" dirty="0"/>
              <a:t> — </a:t>
            </a:r>
            <a:r>
              <a:rPr lang="en-US" dirty="0" err="1"/>
              <a:t>حرکت</a:t>
            </a:r>
            <a:r>
              <a:rPr lang="en-US" dirty="0"/>
              <a:t> </a:t>
            </a:r>
            <a:r>
              <a:rPr lang="en-US" dirty="0" err="1"/>
              <a:t>باید</a:t>
            </a:r>
            <a:r>
              <a:rPr lang="en-US" dirty="0"/>
              <a:t> </a:t>
            </a:r>
            <a:r>
              <a:rPr lang="en-US" dirty="0" err="1"/>
              <a:t>کاملاً</a:t>
            </a:r>
            <a:r>
              <a:rPr lang="en-US" dirty="0"/>
              <a:t> </a:t>
            </a:r>
            <a:r>
              <a:rPr lang="en-US" dirty="0" err="1"/>
              <a:t>تحت</a:t>
            </a:r>
            <a:r>
              <a:rPr lang="en-US" dirty="0"/>
              <a:t> </a:t>
            </a:r>
            <a:r>
              <a:rPr lang="en-US" dirty="0" err="1"/>
              <a:t>کنترل</a:t>
            </a:r>
            <a:r>
              <a:rPr lang="en-US" dirty="0"/>
              <a:t> </a:t>
            </a:r>
            <a:r>
              <a:rPr lang="en-US" dirty="0" err="1"/>
              <a:t>باشد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بدن</a:t>
            </a:r>
            <a:r>
              <a:rPr lang="en-US" dirty="0"/>
              <a:t> </a:t>
            </a:r>
            <a:r>
              <a:rPr lang="en-US" dirty="0" err="1"/>
              <a:t>صاف</a:t>
            </a:r>
            <a:r>
              <a:rPr lang="en-US" dirty="0"/>
              <a:t> و </a:t>
            </a:r>
            <a:r>
              <a:rPr lang="en-US" dirty="0" err="1"/>
              <a:t>ستون</a:t>
            </a:r>
            <a:r>
              <a:rPr lang="en-US" dirty="0"/>
              <a:t> </a:t>
            </a:r>
            <a:r>
              <a:rPr lang="en-US" dirty="0" err="1"/>
              <a:t>فقرات</a:t>
            </a:r>
            <a:r>
              <a:rPr lang="en-US" dirty="0"/>
              <a:t> </a:t>
            </a:r>
            <a:r>
              <a:rPr lang="en-US" dirty="0" err="1"/>
              <a:t>خنثی</a:t>
            </a:r>
            <a:r>
              <a:rPr lang="en-US" dirty="0"/>
              <a:t> </a:t>
            </a:r>
            <a:r>
              <a:rPr lang="en-US" dirty="0" err="1"/>
              <a:t>باشد</a:t>
            </a:r>
            <a:r>
              <a:rPr lang="en-US" dirty="0"/>
              <a:t>؛ </a:t>
            </a:r>
            <a:r>
              <a:rPr lang="en-US" dirty="0" err="1"/>
              <a:t>خم</a:t>
            </a:r>
            <a:r>
              <a:rPr lang="en-US" dirty="0"/>
              <a:t> </a:t>
            </a:r>
            <a:r>
              <a:rPr lang="en-US" dirty="0" err="1"/>
              <a:t>شدن</a:t>
            </a:r>
            <a:r>
              <a:rPr lang="en-US" dirty="0"/>
              <a:t> </a:t>
            </a:r>
            <a:r>
              <a:rPr lang="en-US" dirty="0" err="1"/>
              <a:t>کمر</a:t>
            </a:r>
            <a:r>
              <a:rPr lang="en-US" dirty="0"/>
              <a:t> </a:t>
            </a:r>
            <a:r>
              <a:rPr lang="en-US" dirty="0" err="1"/>
              <a:t>فشار</a:t>
            </a:r>
            <a:r>
              <a:rPr lang="en-US" dirty="0"/>
              <a:t> </a:t>
            </a:r>
            <a:r>
              <a:rPr lang="en-US" dirty="0" err="1"/>
              <a:t>نامناسب</a:t>
            </a:r>
            <a:r>
              <a:rPr lang="en-US" dirty="0"/>
              <a:t> </a:t>
            </a:r>
            <a:r>
              <a:rPr lang="en-US" dirty="0" err="1"/>
              <a:t>ایجاد</a:t>
            </a:r>
            <a:r>
              <a:rPr lang="en-US" dirty="0"/>
              <a:t> </a:t>
            </a:r>
            <a:r>
              <a:rPr lang="en-US" dirty="0" err="1"/>
              <a:t>می‌کند</a:t>
            </a:r>
            <a:r>
              <a:rPr lang="en-US" dirty="0"/>
              <a:t>.</a:t>
            </a:r>
          </a:p>
          <a:p>
            <a:pPr algn="r" rtl="1"/>
            <a:r>
              <a:rPr lang="en-US" dirty="0" err="1"/>
              <a:t>تنفس</a:t>
            </a:r>
            <a:r>
              <a:rPr lang="en-US" dirty="0"/>
              <a:t>: </a:t>
            </a:r>
            <a:r>
              <a:rPr lang="en-US" dirty="0" err="1"/>
              <a:t>هنگام</a:t>
            </a:r>
            <a:r>
              <a:rPr lang="en-US" dirty="0"/>
              <a:t> </a:t>
            </a:r>
            <a:r>
              <a:rPr lang="en-US" dirty="0" err="1"/>
              <a:t>بالا</a:t>
            </a:r>
            <a:r>
              <a:rPr lang="en-US" dirty="0"/>
              <a:t> </a:t>
            </a:r>
            <a:r>
              <a:rPr lang="en-US" dirty="0" err="1"/>
              <a:t>رفتن</a:t>
            </a:r>
            <a:r>
              <a:rPr lang="en-US" dirty="0"/>
              <a:t> </a:t>
            </a:r>
            <a:r>
              <a:rPr lang="en-US" dirty="0" err="1"/>
              <a:t>بازدم</a:t>
            </a:r>
            <a:r>
              <a:rPr lang="en-US" dirty="0"/>
              <a:t> </a:t>
            </a:r>
            <a:r>
              <a:rPr lang="en-US" dirty="0" err="1"/>
              <a:t>کنید</a:t>
            </a:r>
            <a:r>
              <a:rPr lang="fa-IR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B Koodak" panose="00000700000000000000" pitchFamily="2" charset="-78"/>
              </a:rPr>
              <a:t>.</a:t>
            </a:r>
            <a:endParaRPr lang="en-US" sz="1800" kern="1200" dirty="0">
              <a:solidFill>
                <a:prstClr val="black"/>
              </a:solidFill>
              <a:latin typeface="Calibri" panose="020F0502020204030204"/>
              <a:ea typeface="+mn-ea"/>
              <a:cs typeface="B Koodak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0589983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60EAB0E-B38C-A0EF-D65B-AB182F34FD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011657"/>
              </p:ext>
            </p:extLst>
          </p:nvPr>
        </p:nvGraphicFramePr>
        <p:xfrm>
          <a:off x="789708" y="1270462"/>
          <a:ext cx="7689273" cy="1432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689273">
                  <a:extLst>
                    <a:ext uri="{9D8B030D-6E8A-4147-A177-3AD203B41FA5}">
                      <a16:colId xmlns:a16="http://schemas.microsoft.com/office/drawing/2014/main" val="2699020683"/>
                    </a:ext>
                  </a:extLst>
                </a:gridCol>
              </a:tblGrid>
              <a:tr h="386253">
                <a:tc>
                  <a:txBody>
                    <a:bodyPr/>
                    <a:lstStyle/>
                    <a:p>
                      <a:pPr marL="0" marR="0" algn="r" rtl="1">
                        <a:buNone/>
                      </a:pP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نکته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: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اگر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هنگام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اجرا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احساس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می‌کنید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انگشتان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پا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بیشتر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از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ساق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درگیر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هستند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،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احتمالاً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پنجه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پا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خیلی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جلو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روی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لبه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سکو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قرار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گرفته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.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پا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را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کمی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عقب‌تر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2800" b="1" u="sng" dirty="0" err="1">
                          <a:solidFill>
                            <a:srgbClr val="FF0000"/>
                          </a:solidFill>
                          <a:effectLst/>
                        </a:rPr>
                        <a:t>ببرید</a:t>
                      </a:r>
                      <a:r>
                        <a:rPr lang="en-US" sz="2800" b="1" u="sng" dirty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  <a:endParaRPr lang="en-US" sz="2800" b="1" u="sng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308370957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6D3B1A9-E53C-FF6A-D4F3-F2132DF7E40F}"/>
              </a:ext>
            </a:extLst>
          </p:cNvPr>
          <p:cNvSpPr txBox="1"/>
          <p:nvPr/>
        </p:nvSpPr>
        <p:spPr>
          <a:xfrm>
            <a:off x="380999" y="568700"/>
            <a:ext cx="7917873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buNone/>
            </a:pP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۴.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درگیر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endParaRPr lang="en-US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buNone/>
            </a:pP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(Primary Movers)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Gastrocnemius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تولیدکننده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نیرو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ایستاده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Soleus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حمایت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فعالیت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نشسته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buNone/>
            </a:pP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کمکی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(Synergists)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کف‌پایی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(Plantaris):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جزئی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پلانتار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فلکشن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درشت‌نی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خلفی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(Tibialis Posterior):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ثبات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قوس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چرخش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داخل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خم‌کننده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بلند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انگشتان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(Flexor Digitorum Longus):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حمایت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انگشتان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هنگام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زمین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خم‌کننده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بلند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شست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(Flexor Hallucis Longus):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ایجاد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تعادل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ثبات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هنگام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بلند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پاشنه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کوچک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کف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(Intrinsic Foot Muscles):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توزیع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صحیح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پنجه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8D2CB3-07C8-92A6-D36A-ABD9444E17D1}"/>
              </a:ext>
            </a:extLst>
          </p:cNvPr>
          <p:cNvSpPr txBox="1"/>
          <p:nvPr/>
        </p:nvSpPr>
        <p:spPr>
          <a:xfrm>
            <a:off x="789710" y="594276"/>
            <a:ext cx="7329054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r" rtl="1">
              <a:buNone/>
            </a:pP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تثبیت‌کننده</a:t>
            </a:r>
            <a:r>
              <a:rPr lang="en-US" sz="1800" dirty="0">
                <a:solidFill>
                  <a:srgbClr val="2E75B6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(Stabilizers)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چهارسر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نگه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داشتن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راستای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صحیح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حین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ایستادن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همسترینگ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ثبات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برابر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برگشت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ناگهانی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مرکزی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(Core)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شامل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شکم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فیله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حفظ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راستای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ستون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فقرات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جلوگیری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شدن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مخصوصاً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وزنه‌های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سنگین</a:t>
            </a:r>
            <a:endParaRPr lang="en-US" sz="16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marL="0" marR="0" algn="ctr">
              <a:buNone/>
            </a:pP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چرا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کمکی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مهم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هستند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؟</a:t>
            </a:r>
          </a:p>
          <a:p>
            <a:pPr marL="0" marR="0" algn="r" rtl="1">
              <a:buNone/>
            </a:pP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بودن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طول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بی‌ثبات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احتمال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پیچ‌خوردگی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کشیدگی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تاندون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آشیل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می‌یابد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مثل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داربست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می‌کنند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نیرو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شکل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ایمن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مستقیم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هدف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6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شود</a:t>
            </a:r>
            <a:endParaRPr lang="en-US" sz="1600" dirty="0"/>
          </a:p>
        </p:txBody>
      </p:sp>
    </p:spTree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6" name="Google Shape;446;p17"/>
          <p:cNvGrpSpPr/>
          <p:nvPr/>
        </p:nvGrpSpPr>
        <p:grpSpPr>
          <a:xfrm>
            <a:off x="7239031" y="2080575"/>
            <a:ext cx="980695" cy="982361"/>
            <a:chOff x="917250" y="2165250"/>
            <a:chExt cx="980695" cy="982361"/>
          </a:xfrm>
        </p:grpSpPr>
        <p:sp>
          <p:nvSpPr>
            <p:cNvPr id="447" name="Google Shape;447;p17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48" name="Google Shape;448;p17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grpSp>
        <p:nvGrpSpPr>
          <p:cNvPr id="453" name="Google Shape;453;p17"/>
          <p:cNvGrpSpPr/>
          <p:nvPr/>
        </p:nvGrpSpPr>
        <p:grpSpPr>
          <a:xfrm>
            <a:off x="7556609" y="2399399"/>
            <a:ext cx="345541" cy="344701"/>
            <a:chOff x="-42796875" y="2680675"/>
            <a:chExt cx="319000" cy="318225"/>
          </a:xfrm>
        </p:grpSpPr>
        <p:sp>
          <p:nvSpPr>
            <p:cNvPr id="454" name="Google Shape;454;p17"/>
            <p:cNvSpPr/>
            <p:nvPr/>
          </p:nvSpPr>
          <p:spPr>
            <a:xfrm>
              <a:off x="-42671650" y="2853950"/>
              <a:ext cx="70125" cy="21275"/>
            </a:xfrm>
            <a:custGeom>
              <a:avLst/>
              <a:gdLst/>
              <a:ahLst/>
              <a:cxnLst/>
              <a:rect l="l" t="t" r="r" b="b"/>
              <a:pathLst>
                <a:path w="2805" h="851" extrusionOk="0">
                  <a:moveTo>
                    <a:pt x="442" y="0"/>
                  </a:moveTo>
                  <a:cubicBezTo>
                    <a:pt x="190" y="0"/>
                    <a:pt x="1" y="221"/>
                    <a:pt x="1" y="410"/>
                  </a:cubicBezTo>
                  <a:cubicBezTo>
                    <a:pt x="1" y="630"/>
                    <a:pt x="190" y="851"/>
                    <a:pt x="442" y="851"/>
                  </a:cubicBezTo>
                  <a:lnTo>
                    <a:pt x="2364" y="851"/>
                  </a:lnTo>
                  <a:cubicBezTo>
                    <a:pt x="2616" y="851"/>
                    <a:pt x="2773" y="630"/>
                    <a:pt x="2773" y="410"/>
                  </a:cubicBezTo>
                  <a:cubicBezTo>
                    <a:pt x="2805" y="221"/>
                    <a:pt x="2584" y="0"/>
                    <a:pt x="236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5" name="Google Shape;455;p17"/>
            <p:cNvSpPr/>
            <p:nvPr/>
          </p:nvSpPr>
          <p:spPr>
            <a:xfrm>
              <a:off x="-42671650" y="2895675"/>
              <a:ext cx="70125" cy="20525"/>
            </a:xfrm>
            <a:custGeom>
              <a:avLst/>
              <a:gdLst/>
              <a:ahLst/>
              <a:cxnLst/>
              <a:rect l="l" t="t" r="r" b="b"/>
              <a:pathLst>
                <a:path w="2805" h="821" extrusionOk="0">
                  <a:moveTo>
                    <a:pt x="442" y="1"/>
                  </a:moveTo>
                  <a:cubicBezTo>
                    <a:pt x="190" y="1"/>
                    <a:pt x="1" y="190"/>
                    <a:pt x="1" y="442"/>
                  </a:cubicBezTo>
                  <a:cubicBezTo>
                    <a:pt x="1" y="663"/>
                    <a:pt x="190" y="820"/>
                    <a:pt x="442" y="820"/>
                  </a:cubicBezTo>
                  <a:lnTo>
                    <a:pt x="2364" y="820"/>
                  </a:lnTo>
                  <a:cubicBezTo>
                    <a:pt x="2616" y="820"/>
                    <a:pt x="2773" y="631"/>
                    <a:pt x="2773" y="442"/>
                  </a:cubicBezTo>
                  <a:cubicBezTo>
                    <a:pt x="2805" y="190"/>
                    <a:pt x="2584" y="1"/>
                    <a:pt x="236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6" name="Google Shape;456;p17"/>
            <p:cNvSpPr/>
            <p:nvPr/>
          </p:nvSpPr>
          <p:spPr>
            <a:xfrm>
              <a:off x="-42796875" y="2680675"/>
              <a:ext cx="319000" cy="318225"/>
            </a:xfrm>
            <a:custGeom>
              <a:avLst/>
              <a:gdLst/>
              <a:ahLst/>
              <a:cxnLst/>
              <a:rect l="l" t="t" r="r" b="b"/>
              <a:pathLst>
                <a:path w="12760" h="12729" extrusionOk="0">
                  <a:moveTo>
                    <a:pt x="9011" y="882"/>
                  </a:moveTo>
                  <a:cubicBezTo>
                    <a:pt x="9168" y="882"/>
                    <a:pt x="9357" y="914"/>
                    <a:pt x="9483" y="945"/>
                  </a:cubicBezTo>
                  <a:cubicBezTo>
                    <a:pt x="9799" y="1071"/>
                    <a:pt x="10051" y="1355"/>
                    <a:pt x="10177" y="1701"/>
                  </a:cubicBezTo>
                  <a:lnTo>
                    <a:pt x="2615" y="1701"/>
                  </a:lnTo>
                  <a:cubicBezTo>
                    <a:pt x="2804" y="1229"/>
                    <a:pt x="3245" y="882"/>
                    <a:pt x="3781" y="882"/>
                  </a:cubicBezTo>
                  <a:close/>
                  <a:moveTo>
                    <a:pt x="1733" y="3623"/>
                  </a:moveTo>
                  <a:lnTo>
                    <a:pt x="1733" y="5293"/>
                  </a:lnTo>
                  <a:lnTo>
                    <a:pt x="914" y="5293"/>
                  </a:lnTo>
                  <a:lnTo>
                    <a:pt x="914" y="3623"/>
                  </a:lnTo>
                  <a:close/>
                  <a:moveTo>
                    <a:pt x="11941" y="3623"/>
                  </a:moveTo>
                  <a:lnTo>
                    <a:pt x="11941" y="5293"/>
                  </a:lnTo>
                  <a:lnTo>
                    <a:pt x="11122" y="5293"/>
                  </a:lnTo>
                  <a:lnTo>
                    <a:pt x="11122" y="3623"/>
                  </a:lnTo>
                  <a:close/>
                  <a:moveTo>
                    <a:pt x="10240" y="2521"/>
                  </a:moveTo>
                  <a:lnTo>
                    <a:pt x="10240" y="5316"/>
                  </a:lnTo>
                  <a:lnTo>
                    <a:pt x="10240" y="5316"/>
                  </a:lnTo>
                  <a:cubicBezTo>
                    <a:pt x="10144" y="5293"/>
                    <a:pt x="10003" y="5293"/>
                    <a:pt x="9862" y="5293"/>
                  </a:cubicBezTo>
                  <a:lnTo>
                    <a:pt x="6932" y="5293"/>
                  </a:lnTo>
                  <a:lnTo>
                    <a:pt x="6932" y="2521"/>
                  </a:lnTo>
                  <a:close/>
                  <a:moveTo>
                    <a:pt x="6144" y="2521"/>
                  </a:moveTo>
                  <a:lnTo>
                    <a:pt x="6144" y="5293"/>
                  </a:lnTo>
                  <a:lnTo>
                    <a:pt x="2962" y="5293"/>
                  </a:lnTo>
                  <a:cubicBezTo>
                    <a:pt x="2804" y="5293"/>
                    <a:pt x="2678" y="5293"/>
                    <a:pt x="2552" y="5324"/>
                  </a:cubicBezTo>
                  <a:lnTo>
                    <a:pt x="2552" y="2521"/>
                  </a:lnTo>
                  <a:close/>
                  <a:moveTo>
                    <a:pt x="9893" y="6207"/>
                  </a:moveTo>
                  <a:cubicBezTo>
                    <a:pt x="10555" y="6207"/>
                    <a:pt x="11122" y="6742"/>
                    <a:pt x="11122" y="7404"/>
                  </a:cubicBezTo>
                  <a:lnTo>
                    <a:pt x="11122" y="9861"/>
                  </a:lnTo>
                  <a:cubicBezTo>
                    <a:pt x="11122" y="10019"/>
                    <a:pt x="11027" y="10145"/>
                    <a:pt x="10933" y="10208"/>
                  </a:cubicBezTo>
                  <a:cubicBezTo>
                    <a:pt x="10838" y="10239"/>
                    <a:pt x="10775" y="10302"/>
                    <a:pt x="10681" y="10302"/>
                  </a:cubicBezTo>
                  <a:lnTo>
                    <a:pt x="2143" y="10302"/>
                  </a:lnTo>
                  <a:cubicBezTo>
                    <a:pt x="1922" y="10302"/>
                    <a:pt x="1796" y="10176"/>
                    <a:pt x="1733" y="10019"/>
                  </a:cubicBezTo>
                  <a:cubicBezTo>
                    <a:pt x="1702" y="9924"/>
                    <a:pt x="1733" y="10050"/>
                    <a:pt x="1733" y="8254"/>
                  </a:cubicBezTo>
                  <a:lnTo>
                    <a:pt x="1733" y="7404"/>
                  </a:lnTo>
                  <a:cubicBezTo>
                    <a:pt x="1733" y="6994"/>
                    <a:pt x="1922" y="6616"/>
                    <a:pt x="2300" y="6396"/>
                  </a:cubicBezTo>
                  <a:cubicBezTo>
                    <a:pt x="2489" y="6270"/>
                    <a:pt x="2710" y="6207"/>
                    <a:pt x="2993" y="6207"/>
                  </a:cubicBezTo>
                  <a:close/>
                  <a:moveTo>
                    <a:pt x="3403" y="11090"/>
                  </a:moveTo>
                  <a:lnTo>
                    <a:pt x="3403" y="11909"/>
                  </a:lnTo>
                  <a:lnTo>
                    <a:pt x="2552" y="11909"/>
                  </a:lnTo>
                  <a:lnTo>
                    <a:pt x="2552" y="11090"/>
                  </a:lnTo>
                  <a:close/>
                  <a:moveTo>
                    <a:pt x="10271" y="11090"/>
                  </a:moveTo>
                  <a:lnTo>
                    <a:pt x="10271" y="11909"/>
                  </a:lnTo>
                  <a:lnTo>
                    <a:pt x="9452" y="11909"/>
                  </a:lnTo>
                  <a:lnTo>
                    <a:pt x="9452" y="11090"/>
                  </a:lnTo>
                  <a:close/>
                  <a:moveTo>
                    <a:pt x="3750" y="0"/>
                  </a:moveTo>
                  <a:cubicBezTo>
                    <a:pt x="2615" y="0"/>
                    <a:pt x="1670" y="945"/>
                    <a:pt x="1670" y="2079"/>
                  </a:cubicBezTo>
                  <a:lnTo>
                    <a:pt x="1670" y="2804"/>
                  </a:lnTo>
                  <a:lnTo>
                    <a:pt x="442" y="2804"/>
                  </a:lnTo>
                  <a:cubicBezTo>
                    <a:pt x="190" y="2804"/>
                    <a:pt x="0" y="2993"/>
                    <a:pt x="0" y="3214"/>
                  </a:cubicBezTo>
                  <a:lnTo>
                    <a:pt x="0" y="5671"/>
                  </a:lnTo>
                  <a:cubicBezTo>
                    <a:pt x="0" y="5923"/>
                    <a:pt x="190" y="6112"/>
                    <a:pt x="442" y="6112"/>
                  </a:cubicBezTo>
                  <a:lnTo>
                    <a:pt x="1261" y="6112"/>
                  </a:lnTo>
                  <a:cubicBezTo>
                    <a:pt x="977" y="6459"/>
                    <a:pt x="820" y="6900"/>
                    <a:pt x="820" y="7341"/>
                  </a:cubicBezTo>
                  <a:lnTo>
                    <a:pt x="820" y="9830"/>
                  </a:lnTo>
                  <a:cubicBezTo>
                    <a:pt x="820" y="10365"/>
                    <a:pt x="1198" y="10806"/>
                    <a:pt x="1670" y="10995"/>
                  </a:cubicBezTo>
                  <a:lnTo>
                    <a:pt x="1670" y="12287"/>
                  </a:lnTo>
                  <a:cubicBezTo>
                    <a:pt x="1670" y="12539"/>
                    <a:pt x="1859" y="12728"/>
                    <a:pt x="2048" y="12728"/>
                  </a:cubicBezTo>
                  <a:lnTo>
                    <a:pt x="3718" y="12728"/>
                  </a:lnTo>
                  <a:cubicBezTo>
                    <a:pt x="3939" y="12728"/>
                    <a:pt x="4096" y="12539"/>
                    <a:pt x="4096" y="12287"/>
                  </a:cubicBezTo>
                  <a:lnTo>
                    <a:pt x="4096" y="11090"/>
                  </a:lnTo>
                  <a:lnTo>
                    <a:pt x="8507" y="11090"/>
                  </a:lnTo>
                  <a:lnTo>
                    <a:pt x="8507" y="12287"/>
                  </a:lnTo>
                  <a:cubicBezTo>
                    <a:pt x="8507" y="12539"/>
                    <a:pt x="8696" y="12728"/>
                    <a:pt x="8916" y="12728"/>
                  </a:cubicBezTo>
                  <a:lnTo>
                    <a:pt x="10555" y="12728"/>
                  </a:lnTo>
                  <a:cubicBezTo>
                    <a:pt x="10807" y="12728"/>
                    <a:pt x="10964" y="12539"/>
                    <a:pt x="10964" y="12287"/>
                  </a:cubicBezTo>
                  <a:lnTo>
                    <a:pt x="10964" y="10995"/>
                  </a:lnTo>
                  <a:cubicBezTo>
                    <a:pt x="11468" y="10838"/>
                    <a:pt x="11783" y="10365"/>
                    <a:pt x="11783" y="9830"/>
                  </a:cubicBezTo>
                  <a:lnTo>
                    <a:pt x="11783" y="7341"/>
                  </a:lnTo>
                  <a:cubicBezTo>
                    <a:pt x="11783" y="6868"/>
                    <a:pt x="11626" y="6427"/>
                    <a:pt x="11374" y="6112"/>
                  </a:cubicBezTo>
                  <a:lnTo>
                    <a:pt x="12224" y="6112"/>
                  </a:lnTo>
                  <a:cubicBezTo>
                    <a:pt x="12445" y="6112"/>
                    <a:pt x="12602" y="5923"/>
                    <a:pt x="12602" y="5671"/>
                  </a:cubicBezTo>
                  <a:lnTo>
                    <a:pt x="12602" y="3214"/>
                  </a:lnTo>
                  <a:cubicBezTo>
                    <a:pt x="12760" y="2993"/>
                    <a:pt x="12571" y="2804"/>
                    <a:pt x="12319" y="2804"/>
                  </a:cubicBezTo>
                  <a:lnTo>
                    <a:pt x="11059" y="2804"/>
                  </a:lnTo>
                  <a:lnTo>
                    <a:pt x="11059" y="2079"/>
                  </a:lnTo>
                  <a:cubicBezTo>
                    <a:pt x="11059" y="945"/>
                    <a:pt x="10145" y="0"/>
                    <a:pt x="89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7" name="Google Shape;457;p17"/>
            <p:cNvSpPr/>
            <p:nvPr/>
          </p:nvSpPr>
          <p:spPr>
            <a:xfrm>
              <a:off x="-42753550" y="2854500"/>
              <a:ext cx="63825" cy="61700"/>
            </a:xfrm>
            <a:custGeom>
              <a:avLst/>
              <a:gdLst/>
              <a:ahLst/>
              <a:cxnLst/>
              <a:rect l="l" t="t" r="r" b="b"/>
              <a:pathLst>
                <a:path w="2553" h="2468" extrusionOk="0">
                  <a:moveTo>
                    <a:pt x="1263" y="829"/>
                  </a:moveTo>
                  <a:cubicBezTo>
                    <a:pt x="1435" y="829"/>
                    <a:pt x="1565" y="949"/>
                    <a:pt x="1639" y="1144"/>
                  </a:cubicBezTo>
                  <a:cubicBezTo>
                    <a:pt x="1718" y="1410"/>
                    <a:pt x="1483" y="1676"/>
                    <a:pt x="1218" y="1676"/>
                  </a:cubicBezTo>
                  <a:cubicBezTo>
                    <a:pt x="1170" y="1676"/>
                    <a:pt x="1120" y="1668"/>
                    <a:pt x="1071" y="1648"/>
                  </a:cubicBezTo>
                  <a:cubicBezTo>
                    <a:pt x="945" y="1616"/>
                    <a:pt x="882" y="1490"/>
                    <a:pt x="851" y="1364"/>
                  </a:cubicBezTo>
                  <a:cubicBezTo>
                    <a:pt x="756" y="1144"/>
                    <a:pt x="914" y="892"/>
                    <a:pt x="1103" y="860"/>
                  </a:cubicBezTo>
                  <a:cubicBezTo>
                    <a:pt x="1160" y="839"/>
                    <a:pt x="1213" y="829"/>
                    <a:pt x="1263" y="829"/>
                  </a:cubicBezTo>
                  <a:close/>
                  <a:moveTo>
                    <a:pt x="1234" y="0"/>
                  </a:moveTo>
                  <a:cubicBezTo>
                    <a:pt x="841" y="0"/>
                    <a:pt x="443" y="194"/>
                    <a:pt x="189" y="545"/>
                  </a:cubicBezTo>
                  <a:cubicBezTo>
                    <a:pt x="95" y="734"/>
                    <a:pt x="0" y="986"/>
                    <a:pt x="0" y="1238"/>
                  </a:cubicBezTo>
                  <a:cubicBezTo>
                    <a:pt x="0" y="1932"/>
                    <a:pt x="567" y="2467"/>
                    <a:pt x="1229" y="2467"/>
                  </a:cubicBezTo>
                  <a:cubicBezTo>
                    <a:pt x="1765" y="2467"/>
                    <a:pt x="2237" y="2121"/>
                    <a:pt x="2395" y="1616"/>
                  </a:cubicBezTo>
                  <a:cubicBezTo>
                    <a:pt x="2552" y="1081"/>
                    <a:pt x="2363" y="514"/>
                    <a:pt x="1922" y="230"/>
                  </a:cubicBezTo>
                  <a:cubicBezTo>
                    <a:pt x="1718" y="74"/>
                    <a:pt x="1477" y="0"/>
                    <a:pt x="123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58" name="Google Shape;458;p17"/>
            <p:cNvSpPr/>
            <p:nvPr/>
          </p:nvSpPr>
          <p:spPr>
            <a:xfrm>
              <a:off x="-42581850" y="2853950"/>
              <a:ext cx="63025" cy="61475"/>
            </a:xfrm>
            <a:custGeom>
              <a:avLst/>
              <a:gdLst/>
              <a:ahLst/>
              <a:cxnLst/>
              <a:rect l="l" t="t" r="r" b="b"/>
              <a:pathLst>
                <a:path w="2521" h="2459" extrusionOk="0">
                  <a:moveTo>
                    <a:pt x="1269" y="860"/>
                  </a:moveTo>
                  <a:cubicBezTo>
                    <a:pt x="1493" y="860"/>
                    <a:pt x="1670" y="1049"/>
                    <a:pt x="1670" y="1260"/>
                  </a:cubicBezTo>
                  <a:cubicBezTo>
                    <a:pt x="1670" y="1481"/>
                    <a:pt x="1576" y="1638"/>
                    <a:pt x="1355" y="1670"/>
                  </a:cubicBezTo>
                  <a:cubicBezTo>
                    <a:pt x="1311" y="1683"/>
                    <a:pt x="1268" y="1689"/>
                    <a:pt x="1227" y="1689"/>
                  </a:cubicBezTo>
                  <a:cubicBezTo>
                    <a:pt x="1063" y="1689"/>
                    <a:pt x="927" y="1588"/>
                    <a:pt x="851" y="1386"/>
                  </a:cubicBezTo>
                  <a:cubicBezTo>
                    <a:pt x="788" y="1166"/>
                    <a:pt x="882" y="945"/>
                    <a:pt x="1135" y="882"/>
                  </a:cubicBezTo>
                  <a:cubicBezTo>
                    <a:pt x="1180" y="867"/>
                    <a:pt x="1225" y="860"/>
                    <a:pt x="1269" y="860"/>
                  </a:cubicBezTo>
                  <a:close/>
                  <a:moveTo>
                    <a:pt x="1261" y="0"/>
                  </a:moveTo>
                  <a:cubicBezTo>
                    <a:pt x="567" y="0"/>
                    <a:pt x="0" y="567"/>
                    <a:pt x="32" y="1229"/>
                  </a:cubicBezTo>
                  <a:cubicBezTo>
                    <a:pt x="32" y="1874"/>
                    <a:pt x="541" y="2459"/>
                    <a:pt x="1208" y="2459"/>
                  </a:cubicBezTo>
                  <a:cubicBezTo>
                    <a:pt x="1226" y="2459"/>
                    <a:pt x="1243" y="2458"/>
                    <a:pt x="1261" y="2458"/>
                  </a:cubicBezTo>
                  <a:cubicBezTo>
                    <a:pt x="1922" y="2458"/>
                    <a:pt x="2521" y="1891"/>
                    <a:pt x="2458" y="1229"/>
                  </a:cubicBezTo>
                  <a:cubicBezTo>
                    <a:pt x="2521" y="567"/>
                    <a:pt x="1954" y="0"/>
                    <a:pt x="1261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0F22328-9890-741A-FDB8-EE28AA66493E}"/>
              </a:ext>
            </a:extLst>
          </p:cNvPr>
          <p:cNvSpPr txBox="1"/>
          <p:nvPr/>
        </p:nvSpPr>
        <p:spPr>
          <a:xfrm>
            <a:off x="2237509" y="202168"/>
            <a:ext cx="59822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r" rtl="1">
              <a:buNone/>
            </a:pP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۵.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مقایسه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انواع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2000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endParaRPr lang="en-US" sz="2000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  <a:p>
            <a:pPr algn="r" rtl="1">
              <a:buNone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جدول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تفاوت‌های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نوع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رایج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نشان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196DD4B-92AC-2FA0-6FEB-A3A2B8E6E1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3473696"/>
              </p:ext>
            </p:extLst>
          </p:nvPr>
        </p:nvGraphicFramePr>
        <p:xfrm>
          <a:off x="706065" y="1196246"/>
          <a:ext cx="6145008" cy="32025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36252">
                  <a:extLst>
                    <a:ext uri="{9D8B030D-6E8A-4147-A177-3AD203B41FA5}">
                      <a16:colId xmlns:a16="http://schemas.microsoft.com/office/drawing/2014/main" val="205375815"/>
                    </a:ext>
                  </a:extLst>
                </a:gridCol>
                <a:gridCol w="1536252">
                  <a:extLst>
                    <a:ext uri="{9D8B030D-6E8A-4147-A177-3AD203B41FA5}">
                      <a16:colId xmlns:a16="http://schemas.microsoft.com/office/drawing/2014/main" val="2438788760"/>
                    </a:ext>
                  </a:extLst>
                </a:gridCol>
                <a:gridCol w="1536252">
                  <a:extLst>
                    <a:ext uri="{9D8B030D-6E8A-4147-A177-3AD203B41FA5}">
                      <a16:colId xmlns:a16="http://schemas.microsoft.com/office/drawing/2014/main" val="2859956339"/>
                    </a:ext>
                  </a:extLst>
                </a:gridCol>
                <a:gridCol w="1536252">
                  <a:extLst>
                    <a:ext uri="{9D8B030D-6E8A-4147-A177-3AD203B41FA5}">
                      <a16:colId xmlns:a16="http://schemas.microsoft.com/office/drawing/2014/main" val="751764893"/>
                    </a:ext>
                  </a:extLst>
                </a:gridCol>
              </a:tblGrid>
              <a:tr h="58874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ویژگی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63500" marB="6350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>
                          <a:solidFill>
                            <a:srgbClr val="FF0000"/>
                          </a:solidFill>
                          <a:effectLst/>
                        </a:rPr>
                        <a:t>ساق ایستاده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63500" marB="6350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</a:rPr>
                        <a:t>ساق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</a:rPr>
                        <a:t>نشسته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63500" marB="6350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</a:rPr>
                        <a:t>ساق</a:t>
                      </a:r>
                      <a:r>
                        <a:rPr lang="en-US" sz="1600" dirty="0">
                          <a:solidFill>
                            <a:srgbClr val="FF0000"/>
                          </a:solidFill>
                          <a:effectLst/>
                        </a:rPr>
                        <a:t> </a:t>
                      </a:r>
                      <a:r>
                        <a:rPr lang="en-US" sz="1600" dirty="0" err="1">
                          <a:solidFill>
                            <a:srgbClr val="FF0000"/>
                          </a:solidFill>
                          <a:effectLst/>
                        </a:rPr>
                        <a:t>دانکی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63500" marB="63500" anchor="ctr"/>
                </a:tc>
                <a:extLst>
                  <a:ext uri="{0D108BD9-81ED-4DB2-BD59-A6C34878D82A}">
                    <a16:rowId xmlns:a16="http://schemas.microsoft.com/office/drawing/2014/main" val="3280696132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عضله اصلی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Gastrocnemius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Soleus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Gastrocnemius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extLst>
                  <a:ext uri="{0D108BD9-81ED-4DB2-BD59-A6C34878D82A}">
                    <a16:rowId xmlns:a16="http://schemas.microsoft.com/office/drawing/2014/main" val="4253835227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وضعیت زانو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کشیده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خم (۹۰ درجه)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کشیده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extLst>
                  <a:ext uri="{0D108BD9-81ED-4DB2-BD59-A6C34878D82A}">
                    <a16:rowId xmlns:a16="http://schemas.microsoft.com/office/drawing/2014/main" val="3276809784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بار وزنه‌پذیری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بالا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متوسط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متوسط</a:t>
                      </a:r>
                      <a:r>
                        <a:rPr lang="en-US" sz="1400" dirty="0">
                          <a:solidFill>
                            <a:srgbClr val="FF0000"/>
                          </a:solidFill>
                          <a:effectLst/>
                        </a:rPr>
                        <a:t>–</a:t>
                      </a: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بالا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extLst>
                  <a:ext uri="{0D108BD9-81ED-4DB2-BD59-A6C34878D82A}">
                    <a16:rowId xmlns:a16="http://schemas.microsoft.com/office/drawing/2014/main" val="2590482825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سختی اجرا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آسان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آسان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متوسط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extLst>
                  <a:ext uri="{0D108BD9-81ED-4DB2-BD59-A6C34878D82A}">
                    <a16:rowId xmlns:a16="http://schemas.microsoft.com/office/drawing/2014/main" val="1052795746"/>
                  </a:ext>
                </a:extLst>
              </a:tr>
              <a:tr h="522765"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دامنه حرکتی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کامل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>
                          <a:solidFill>
                            <a:srgbClr val="FF0000"/>
                          </a:solidFill>
                          <a:effectLst/>
                        </a:rPr>
                        <a:t>کامل</a:t>
                      </a:r>
                      <a:endParaRPr lang="en-US" sz="16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tc>
                  <a:txBody>
                    <a:bodyPr/>
                    <a:lstStyle/>
                    <a:p>
                      <a:pPr marL="0" marR="0" algn="ctr" rtl="1">
                        <a:buNone/>
                      </a:pPr>
                      <a:r>
                        <a:rPr lang="en-US" sz="1400" dirty="0" err="1">
                          <a:solidFill>
                            <a:srgbClr val="FF0000"/>
                          </a:solidFill>
                          <a:effectLst/>
                        </a:rPr>
                        <a:t>کامل</a:t>
                      </a:r>
                      <a:endParaRPr lang="en-US" sz="1600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95250" marR="95250" marT="50800" marB="50800"/>
                </a:tc>
                <a:extLst>
                  <a:ext uri="{0D108BD9-81ED-4DB2-BD59-A6C34878D82A}">
                    <a16:rowId xmlns:a16="http://schemas.microsoft.com/office/drawing/2014/main" val="92345735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8" name="Google Shape;468;p18"/>
          <p:cNvGrpSpPr/>
          <p:nvPr/>
        </p:nvGrpSpPr>
        <p:grpSpPr>
          <a:xfrm>
            <a:off x="7318057" y="2080575"/>
            <a:ext cx="980695" cy="982361"/>
            <a:chOff x="917250" y="2165250"/>
            <a:chExt cx="980695" cy="982361"/>
          </a:xfrm>
        </p:grpSpPr>
        <p:sp>
          <p:nvSpPr>
            <p:cNvPr id="469" name="Google Shape;469;p18"/>
            <p:cNvSpPr/>
            <p:nvPr/>
          </p:nvSpPr>
          <p:spPr>
            <a:xfrm>
              <a:off x="917250" y="2165250"/>
              <a:ext cx="980695" cy="982361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0" name="Google Shape;470;p18"/>
            <p:cNvSpPr/>
            <p:nvPr/>
          </p:nvSpPr>
          <p:spPr>
            <a:xfrm>
              <a:off x="1037015" y="2285225"/>
              <a:ext cx="741167" cy="742427"/>
            </a:xfrm>
            <a:custGeom>
              <a:avLst/>
              <a:gdLst/>
              <a:ahLst/>
              <a:cxnLst/>
              <a:rect l="l" t="t" r="r" b="b"/>
              <a:pathLst>
                <a:path w="14713" h="14738" extrusionOk="0">
                  <a:moveTo>
                    <a:pt x="7419" y="1"/>
                  </a:moveTo>
                  <a:cubicBezTo>
                    <a:pt x="3334" y="1"/>
                    <a:pt x="0" y="3359"/>
                    <a:pt x="0" y="7420"/>
                  </a:cubicBezTo>
                  <a:cubicBezTo>
                    <a:pt x="0" y="11505"/>
                    <a:pt x="3334" y="14738"/>
                    <a:pt x="7419" y="14738"/>
                  </a:cubicBezTo>
                  <a:cubicBezTo>
                    <a:pt x="11479" y="14738"/>
                    <a:pt x="14712" y="11505"/>
                    <a:pt x="14712" y="7420"/>
                  </a:cubicBezTo>
                  <a:cubicBezTo>
                    <a:pt x="14712" y="3359"/>
                    <a:pt x="11479" y="1"/>
                    <a:pt x="7419" y="1"/>
                  </a:cubicBezTo>
                  <a:close/>
                </a:path>
              </a:pathLst>
            </a:custGeom>
            <a:solidFill>
              <a:srgbClr val="01879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>
                <a:cs typeface="B Titr" panose="00000700000000000000" pitchFamily="2" charset="-78"/>
              </a:endParaRPr>
            </a:p>
          </p:txBody>
        </p:sp>
        <p:sp>
          <p:nvSpPr>
            <p:cNvPr id="471" name="Google Shape;471;p18"/>
            <p:cNvSpPr/>
            <p:nvPr/>
          </p:nvSpPr>
          <p:spPr>
            <a:xfrm>
              <a:off x="1401156" y="2550880"/>
              <a:ext cx="117765" cy="108461"/>
            </a:xfrm>
            <a:custGeom>
              <a:avLst/>
              <a:gdLst/>
              <a:ahLst/>
              <a:cxnLst/>
              <a:rect l="l" t="t" r="r" b="b"/>
              <a:pathLst>
                <a:path w="6152" h="5666" extrusionOk="0">
                  <a:moveTo>
                    <a:pt x="3044" y="1140"/>
                  </a:moveTo>
                  <a:cubicBezTo>
                    <a:pt x="3263" y="1140"/>
                    <a:pt x="3484" y="1182"/>
                    <a:pt x="3694" y="1269"/>
                  </a:cubicBezTo>
                  <a:cubicBezTo>
                    <a:pt x="4328" y="1532"/>
                    <a:pt x="4741" y="2151"/>
                    <a:pt x="4741" y="2836"/>
                  </a:cubicBezTo>
                  <a:cubicBezTo>
                    <a:pt x="4741" y="3525"/>
                    <a:pt x="4328" y="4144"/>
                    <a:pt x="3694" y="4406"/>
                  </a:cubicBezTo>
                  <a:cubicBezTo>
                    <a:pt x="3484" y="4493"/>
                    <a:pt x="3263" y="4536"/>
                    <a:pt x="3044" y="4536"/>
                  </a:cubicBezTo>
                  <a:cubicBezTo>
                    <a:pt x="2602" y="4536"/>
                    <a:pt x="2168" y="4363"/>
                    <a:pt x="1843" y="4038"/>
                  </a:cubicBezTo>
                  <a:cubicBezTo>
                    <a:pt x="1178" y="3377"/>
                    <a:pt x="1178" y="2299"/>
                    <a:pt x="1843" y="1638"/>
                  </a:cubicBezTo>
                  <a:cubicBezTo>
                    <a:pt x="2168" y="1312"/>
                    <a:pt x="2602" y="1140"/>
                    <a:pt x="3044" y="1140"/>
                  </a:cubicBezTo>
                  <a:close/>
                  <a:moveTo>
                    <a:pt x="3043" y="0"/>
                  </a:moveTo>
                  <a:cubicBezTo>
                    <a:pt x="2680" y="0"/>
                    <a:pt x="2313" y="70"/>
                    <a:pt x="1961" y="215"/>
                  </a:cubicBezTo>
                  <a:cubicBezTo>
                    <a:pt x="710" y="732"/>
                    <a:pt x="1" y="2060"/>
                    <a:pt x="264" y="3386"/>
                  </a:cubicBezTo>
                  <a:cubicBezTo>
                    <a:pt x="529" y="4709"/>
                    <a:pt x="1688" y="5666"/>
                    <a:pt x="3038" y="5666"/>
                  </a:cubicBezTo>
                  <a:cubicBezTo>
                    <a:pt x="3040" y="5666"/>
                    <a:pt x="3042" y="5666"/>
                    <a:pt x="3045" y="5666"/>
                  </a:cubicBezTo>
                  <a:cubicBezTo>
                    <a:pt x="3048" y="5666"/>
                    <a:pt x="3052" y="5666"/>
                    <a:pt x="3056" y="5666"/>
                  </a:cubicBezTo>
                  <a:cubicBezTo>
                    <a:pt x="3801" y="5666"/>
                    <a:pt x="4518" y="5367"/>
                    <a:pt x="5046" y="4838"/>
                  </a:cubicBezTo>
                  <a:cubicBezTo>
                    <a:pt x="6004" y="3884"/>
                    <a:pt x="6152" y="2386"/>
                    <a:pt x="5400" y="1260"/>
                  </a:cubicBezTo>
                  <a:cubicBezTo>
                    <a:pt x="4862" y="453"/>
                    <a:pt x="3967" y="0"/>
                    <a:pt x="304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  <p:sp>
          <p:nvSpPr>
            <p:cNvPr id="472" name="Google Shape;472;p18"/>
            <p:cNvSpPr/>
            <p:nvPr/>
          </p:nvSpPr>
          <p:spPr>
            <a:xfrm>
              <a:off x="1221300" y="2471463"/>
              <a:ext cx="372590" cy="369948"/>
            </a:xfrm>
            <a:custGeom>
              <a:avLst/>
              <a:gdLst/>
              <a:ahLst/>
              <a:cxnLst/>
              <a:rect l="l" t="t" r="r" b="b"/>
              <a:pathLst>
                <a:path w="19464" h="19326" extrusionOk="0">
                  <a:moveTo>
                    <a:pt x="17908" y="1131"/>
                  </a:moveTo>
                  <a:cubicBezTo>
                    <a:pt x="18031" y="1131"/>
                    <a:pt x="18157" y="1132"/>
                    <a:pt x="18283" y="1134"/>
                  </a:cubicBezTo>
                  <a:cubicBezTo>
                    <a:pt x="18301" y="2369"/>
                    <a:pt x="18232" y="3465"/>
                    <a:pt x="18057" y="4449"/>
                  </a:cubicBezTo>
                  <a:cubicBezTo>
                    <a:pt x="16453" y="4223"/>
                    <a:pt x="15191" y="2960"/>
                    <a:pt x="14968" y="1357"/>
                  </a:cubicBezTo>
                  <a:cubicBezTo>
                    <a:pt x="15851" y="1203"/>
                    <a:pt x="16825" y="1131"/>
                    <a:pt x="17908" y="1131"/>
                  </a:cubicBezTo>
                  <a:close/>
                  <a:moveTo>
                    <a:pt x="6462" y="6683"/>
                  </a:moveTo>
                  <a:lnTo>
                    <a:pt x="6462" y="6686"/>
                  </a:lnTo>
                  <a:cubicBezTo>
                    <a:pt x="6003" y="7471"/>
                    <a:pt x="5574" y="8281"/>
                    <a:pt x="5173" y="9066"/>
                  </a:cubicBezTo>
                  <a:lnTo>
                    <a:pt x="2712" y="8839"/>
                  </a:lnTo>
                  <a:cubicBezTo>
                    <a:pt x="3545" y="7571"/>
                    <a:pt x="4952" y="6756"/>
                    <a:pt x="6462" y="6683"/>
                  </a:cubicBezTo>
                  <a:close/>
                  <a:moveTo>
                    <a:pt x="13863" y="1608"/>
                  </a:moveTo>
                  <a:cubicBezTo>
                    <a:pt x="14195" y="3637"/>
                    <a:pt x="15783" y="5225"/>
                    <a:pt x="17809" y="5557"/>
                  </a:cubicBezTo>
                  <a:cubicBezTo>
                    <a:pt x="17347" y="7209"/>
                    <a:pt x="16532" y="8534"/>
                    <a:pt x="15303" y="9718"/>
                  </a:cubicBezTo>
                  <a:cubicBezTo>
                    <a:pt x="13932" y="11043"/>
                    <a:pt x="11825" y="12218"/>
                    <a:pt x="9868" y="13221"/>
                  </a:cubicBezTo>
                  <a:lnTo>
                    <a:pt x="6196" y="9552"/>
                  </a:lnTo>
                  <a:cubicBezTo>
                    <a:pt x="7199" y="7592"/>
                    <a:pt x="8376" y="5485"/>
                    <a:pt x="9699" y="4114"/>
                  </a:cubicBezTo>
                  <a:cubicBezTo>
                    <a:pt x="10886" y="2885"/>
                    <a:pt x="12208" y="2073"/>
                    <a:pt x="13863" y="1608"/>
                  </a:cubicBezTo>
                  <a:close/>
                  <a:moveTo>
                    <a:pt x="5659" y="10612"/>
                  </a:moveTo>
                  <a:lnTo>
                    <a:pt x="8805" y="13758"/>
                  </a:lnTo>
                  <a:lnTo>
                    <a:pt x="8503" y="13909"/>
                  </a:lnTo>
                  <a:cubicBezTo>
                    <a:pt x="8237" y="14039"/>
                    <a:pt x="7984" y="14169"/>
                    <a:pt x="7736" y="14292"/>
                  </a:cubicBezTo>
                  <a:lnTo>
                    <a:pt x="5124" y="11681"/>
                  </a:lnTo>
                  <a:cubicBezTo>
                    <a:pt x="5248" y="11433"/>
                    <a:pt x="5378" y="11179"/>
                    <a:pt x="5508" y="10914"/>
                  </a:cubicBezTo>
                  <a:lnTo>
                    <a:pt x="5659" y="10612"/>
                  </a:lnTo>
                  <a:close/>
                  <a:moveTo>
                    <a:pt x="12658" y="13000"/>
                  </a:moveTo>
                  <a:lnTo>
                    <a:pt x="12658" y="13000"/>
                  </a:lnTo>
                  <a:cubicBezTo>
                    <a:pt x="12567" y="14483"/>
                    <a:pt x="11782" y="15835"/>
                    <a:pt x="10538" y="16651"/>
                  </a:cubicBezTo>
                  <a:lnTo>
                    <a:pt x="10348" y="14247"/>
                  </a:lnTo>
                  <a:cubicBezTo>
                    <a:pt x="11109" y="13858"/>
                    <a:pt x="11894" y="13441"/>
                    <a:pt x="12658" y="13000"/>
                  </a:cubicBezTo>
                  <a:close/>
                  <a:moveTo>
                    <a:pt x="4596" y="12756"/>
                  </a:moveTo>
                  <a:lnTo>
                    <a:pt x="5233" y="13393"/>
                  </a:lnTo>
                  <a:lnTo>
                    <a:pt x="4034" y="14594"/>
                  </a:lnTo>
                  <a:cubicBezTo>
                    <a:pt x="3814" y="14815"/>
                    <a:pt x="3811" y="15174"/>
                    <a:pt x="4034" y="15395"/>
                  </a:cubicBezTo>
                  <a:cubicBezTo>
                    <a:pt x="4145" y="15505"/>
                    <a:pt x="4290" y="15560"/>
                    <a:pt x="4434" y="15560"/>
                  </a:cubicBezTo>
                  <a:cubicBezTo>
                    <a:pt x="4579" y="15560"/>
                    <a:pt x="4724" y="15505"/>
                    <a:pt x="4835" y="15395"/>
                  </a:cubicBezTo>
                  <a:lnTo>
                    <a:pt x="6036" y="14193"/>
                  </a:lnTo>
                  <a:lnTo>
                    <a:pt x="6673" y="14833"/>
                  </a:lnTo>
                  <a:cubicBezTo>
                    <a:pt x="6528" y="15192"/>
                    <a:pt x="6311" y="15521"/>
                    <a:pt x="6036" y="15796"/>
                  </a:cubicBezTo>
                  <a:cubicBezTo>
                    <a:pt x="5387" y="16445"/>
                    <a:pt x="3110" y="17327"/>
                    <a:pt x="1555" y="17864"/>
                  </a:cubicBezTo>
                  <a:cubicBezTo>
                    <a:pt x="2096" y="16312"/>
                    <a:pt x="2984" y="14042"/>
                    <a:pt x="3633" y="13393"/>
                  </a:cubicBezTo>
                  <a:cubicBezTo>
                    <a:pt x="3908" y="13115"/>
                    <a:pt x="4234" y="12900"/>
                    <a:pt x="4596" y="12756"/>
                  </a:cubicBezTo>
                  <a:close/>
                  <a:moveTo>
                    <a:pt x="17939" y="0"/>
                  </a:moveTo>
                  <a:cubicBezTo>
                    <a:pt x="16582" y="0"/>
                    <a:pt x="15371" y="113"/>
                    <a:pt x="14282" y="349"/>
                  </a:cubicBezTo>
                  <a:cubicBezTo>
                    <a:pt x="14258" y="352"/>
                    <a:pt x="14234" y="358"/>
                    <a:pt x="14213" y="364"/>
                  </a:cubicBezTo>
                  <a:cubicBezTo>
                    <a:pt x="12057" y="841"/>
                    <a:pt x="10360" y="1801"/>
                    <a:pt x="8887" y="3329"/>
                  </a:cubicBezTo>
                  <a:cubicBezTo>
                    <a:pt x="8277" y="3960"/>
                    <a:pt x="7703" y="4724"/>
                    <a:pt x="7166" y="5548"/>
                  </a:cubicBezTo>
                  <a:lnTo>
                    <a:pt x="6676" y="5548"/>
                  </a:lnTo>
                  <a:cubicBezTo>
                    <a:pt x="5583" y="5548"/>
                    <a:pt x="4511" y="5856"/>
                    <a:pt x="3584" y="6436"/>
                  </a:cubicBezTo>
                  <a:cubicBezTo>
                    <a:pt x="2658" y="7016"/>
                    <a:pt x="1909" y="7837"/>
                    <a:pt x="1420" y="8815"/>
                  </a:cubicBezTo>
                  <a:lnTo>
                    <a:pt x="1284" y="9084"/>
                  </a:lnTo>
                  <a:cubicBezTo>
                    <a:pt x="1096" y="9458"/>
                    <a:pt x="1368" y="9902"/>
                    <a:pt x="1791" y="9905"/>
                  </a:cubicBezTo>
                  <a:lnTo>
                    <a:pt x="1948" y="9905"/>
                  </a:lnTo>
                  <a:lnTo>
                    <a:pt x="4623" y="10153"/>
                  </a:lnTo>
                  <a:cubicBezTo>
                    <a:pt x="4581" y="10237"/>
                    <a:pt x="4539" y="10322"/>
                    <a:pt x="4496" y="10409"/>
                  </a:cubicBezTo>
                  <a:cubicBezTo>
                    <a:pt x="4297" y="10802"/>
                    <a:pt x="4113" y="11176"/>
                    <a:pt x="3929" y="11533"/>
                  </a:cubicBezTo>
                  <a:cubicBezTo>
                    <a:pt x="3880" y="11626"/>
                    <a:pt x="3859" y="11732"/>
                    <a:pt x="3868" y="11838"/>
                  </a:cubicBezTo>
                  <a:cubicBezTo>
                    <a:pt x="3485" y="12031"/>
                    <a:pt x="3135" y="12287"/>
                    <a:pt x="2833" y="12592"/>
                  </a:cubicBezTo>
                  <a:cubicBezTo>
                    <a:pt x="1664" y="13761"/>
                    <a:pt x="275" y="18097"/>
                    <a:pt x="121" y="18586"/>
                  </a:cubicBezTo>
                  <a:cubicBezTo>
                    <a:pt x="1" y="18966"/>
                    <a:pt x="294" y="19325"/>
                    <a:pt x="657" y="19325"/>
                  </a:cubicBezTo>
                  <a:cubicBezTo>
                    <a:pt x="713" y="19325"/>
                    <a:pt x="770" y="19317"/>
                    <a:pt x="828" y="19299"/>
                  </a:cubicBezTo>
                  <a:cubicBezTo>
                    <a:pt x="1320" y="19145"/>
                    <a:pt x="5665" y="17765"/>
                    <a:pt x="6836" y="16593"/>
                  </a:cubicBezTo>
                  <a:cubicBezTo>
                    <a:pt x="7144" y="16288"/>
                    <a:pt x="7398" y="15935"/>
                    <a:pt x="7594" y="15549"/>
                  </a:cubicBezTo>
                  <a:lnTo>
                    <a:pt x="7628" y="15549"/>
                  </a:lnTo>
                  <a:cubicBezTo>
                    <a:pt x="7715" y="15549"/>
                    <a:pt x="7806" y="15527"/>
                    <a:pt x="7884" y="15485"/>
                  </a:cubicBezTo>
                  <a:cubicBezTo>
                    <a:pt x="8240" y="15304"/>
                    <a:pt x="8615" y="15117"/>
                    <a:pt x="9010" y="14920"/>
                  </a:cubicBezTo>
                  <a:lnTo>
                    <a:pt x="9255" y="14797"/>
                  </a:lnTo>
                  <a:lnTo>
                    <a:pt x="9463" y="17418"/>
                  </a:lnTo>
                  <a:lnTo>
                    <a:pt x="9463" y="17578"/>
                  </a:lnTo>
                  <a:cubicBezTo>
                    <a:pt x="9463" y="17906"/>
                    <a:pt x="9732" y="18144"/>
                    <a:pt x="10028" y="18144"/>
                  </a:cubicBezTo>
                  <a:cubicBezTo>
                    <a:pt x="10113" y="18144"/>
                    <a:pt x="10201" y="18124"/>
                    <a:pt x="10285" y="18082"/>
                  </a:cubicBezTo>
                  <a:lnTo>
                    <a:pt x="10553" y="17946"/>
                  </a:lnTo>
                  <a:cubicBezTo>
                    <a:pt x="12543" y="16950"/>
                    <a:pt x="13802" y="14914"/>
                    <a:pt x="13799" y="12689"/>
                  </a:cubicBezTo>
                  <a:lnTo>
                    <a:pt x="13799" y="12303"/>
                  </a:lnTo>
                  <a:cubicBezTo>
                    <a:pt x="14654" y="11750"/>
                    <a:pt x="15442" y="11161"/>
                    <a:pt x="16091" y="10536"/>
                  </a:cubicBezTo>
                  <a:cubicBezTo>
                    <a:pt x="17619" y="9060"/>
                    <a:pt x="18582" y="7366"/>
                    <a:pt x="19059" y="5207"/>
                  </a:cubicBezTo>
                  <a:cubicBezTo>
                    <a:pt x="19065" y="5186"/>
                    <a:pt x="19068" y="5165"/>
                    <a:pt x="19071" y="5140"/>
                  </a:cubicBezTo>
                  <a:cubicBezTo>
                    <a:pt x="19361" y="3809"/>
                    <a:pt x="19464" y="2302"/>
                    <a:pt x="19403" y="563"/>
                  </a:cubicBezTo>
                  <a:cubicBezTo>
                    <a:pt x="19394" y="264"/>
                    <a:pt x="19156" y="25"/>
                    <a:pt x="18857" y="16"/>
                  </a:cubicBezTo>
                  <a:cubicBezTo>
                    <a:pt x="18544" y="6"/>
                    <a:pt x="18238" y="0"/>
                    <a:pt x="1793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400" dirty="0">
                <a:solidFill>
                  <a:srgbClr val="435D74"/>
                </a:solidFill>
                <a:cs typeface="B Titr" panose="00000700000000000000" pitchFamily="2" charset="-78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B15F10B-6330-5554-83FC-1F0B914177E6}"/>
              </a:ext>
            </a:extLst>
          </p:cNvPr>
          <p:cNvSpPr txBox="1"/>
          <p:nvPr/>
        </p:nvSpPr>
        <p:spPr>
          <a:xfrm>
            <a:off x="409459" y="1311761"/>
            <a:ext cx="69085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Aft>
                <a:spcPts val="600"/>
              </a:spcAft>
              <a:buNone/>
            </a:pP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دلیل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علمی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تفاوت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ایستاده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2400" b="1" dirty="0" err="1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نشسته</a:t>
            </a:r>
            <a:r>
              <a:rPr lang="en-US" sz="24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  <a:endParaRPr lang="fa-IR" sz="2400" b="1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ctr" rtl="1">
              <a:spcAft>
                <a:spcPts val="600"/>
              </a:spcAft>
              <a:buNone/>
            </a:pPr>
            <a:endParaRPr lang="en-US" sz="2000" dirty="0">
              <a:solidFill>
                <a:srgbClr val="FF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 rtl="1">
              <a:spcAft>
                <a:spcPts val="600"/>
              </a:spcAft>
              <a:buNone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استخوان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عبور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وقتی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موقعیت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کوتاه‌شده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می‌گیرد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قادر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تولید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نیروی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کافی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پدیده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فعال‌بودن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ناقص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active insufficiency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حالت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بیشتر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تنها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عبور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85A64B8-0BFD-8317-AD0E-ED72AB473F98}"/>
              </a:ext>
            </a:extLst>
          </p:cNvPr>
          <p:cNvSpPr txBox="1"/>
          <p:nvPr/>
        </p:nvSpPr>
        <p:spPr>
          <a:xfrm>
            <a:off x="858982" y="1264540"/>
            <a:ext cx="7031182" cy="2344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1600"/>
              </a:spcBef>
              <a:spcAft>
                <a:spcPts val="1000"/>
              </a:spcAft>
              <a:buNone/>
            </a:pP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۶.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فواید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تمرین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ساق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پا</a:t>
            </a:r>
            <a:endParaRPr lang="en-US" sz="2000" b="1" kern="0" dirty="0">
              <a:solidFill>
                <a:srgbClr val="1F4E79"/>
              </a:solidFill>
              <a:effectLst/>
              <a:latin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قدرت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انفجاری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دویدن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پرش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تغییر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جهت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سریع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ریسک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آسیب‌های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رایج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مثل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پیچ‌خوردگی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التهاب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تاندون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آشیل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بهبود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تعادل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فعالیت‌های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روزمره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حجم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زیبایی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ظاهری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معمولاً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مقاوم‌ترین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ناحیه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برگشت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پاها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قلب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پمپ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عضلانی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افرادی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مدت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طولانی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می‌ایستند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بهبود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عملکرد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ورزشی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رشته‌هایی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مثل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بسکتبال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والیبال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دوچرخه‌سواری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شنا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r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797708A-D117-D4BE-1A98-A342A68B5464}"/>
              </a:ext>
            </a:extLst>
          </p:cNvPr>
          <p:cNvSpPr txBox="1"/>
          <p:nvPr/>
        </p:nvSpPr>
        <p:spPr>
          <a:xfrm>
            <a:off x="214745" y="387927"/>
            <a:ext cx="8388928" cy="38523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1600"/>
              </a:spcBef>
              <a:spcAft>
                <a:spcPts val="1000"/>
              </a:spcAft>
              <a:buNone/>
            </a:pP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۷.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اشتباهات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رایج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در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تمرین</a:t>
            </a:r>
            <a:r>
              <a:rPr lang="en-US" sz="2000" b="1" kern="0" dirty="0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000" b="1" kern="0" dirty="0" err="1">
                <a:solidFill>
                  <a:srgbClr val="1F4E79"/>
                </a:solidFill>
                <a:effectLst/>
                <a:latin typeface="Arial" panose="020B0604020202020204" pitchFamily="34" charset="0"/>
              </a:rPr>
              <a:t>ساق</a:t>
            </a:r>
            <a:endParaRPr lang="en-US" sz="2000" b="1" kern="0" dirty="0">
              <a:solidFill>
                <a:srgbClr val="1F4E79"/>
              </a:solidFill>
              <a:effectLst/>
              <a:latin typeface="Arial" panose="020B0604020202020204" pitchFamily="34" charset="0"/>
            </a:endParaRPr>
          </a:p>
          <a:p>
            <a:pPr marL="0" marR="0" algn="r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اشتباهات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فنی</a:t>
            </a:r>
            <a:endParaRPr lang="en-US" sz="18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اجرای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سریع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کنترل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مرحله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اکسنتریک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آمدن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آهسته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غفلت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مهم‌ترین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محرک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دامنه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ناقص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نرفتن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پایین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نیامدن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کامل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لازم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تاندون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می‌گیرد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نبودن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مکث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مکث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نقطه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انقباض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خوبی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درگیر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قفل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مفصل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زانو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وارد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خارج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مرکز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ثقل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جابجا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فشار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منتقل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0" marR="0" algn="r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اشتباهات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برنامه‌ریزی</a:t>
            </a:r>
            <a:endParaRPr lang="en-US" sz="18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استفاده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دامنه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کاهش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پیدا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خطر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آسیب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تاندون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می‌رود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ندادن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نشسته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فراموش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باعث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نامتعادل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بودن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می‌شود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بسیار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دلیل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فیبرهای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کند-انقباض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بالاتر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۱۵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۲۵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پاسخ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بهتری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می‌دهد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بی‌توجهی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ریکاوری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خاطر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استفاده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روزانه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رفتن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تحمل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بیشتری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دارد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اما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معنای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نادیده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گرفتن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ریکاوری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نیست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104FF44-C908-965E-942F-27D8F9A30A24}"/>
              </a:ext>
            </a:extLst>
          </p:cNvPr>
          <p:cNvSpPr txBox="1"/>
          <p:nvPr/>
        </p:nvSpPr>
        <p:spPr>
          <a:xfrm>
            <a:off x="502228" y="429581"/>
            <a:ext cx="8139544" cy="3483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 rtl="1">
              <a:spcBef>
                <a:spcPts val="1600"/>
              </a:spcBef>
              <a:spcAft>
                <a:spcPts val="1000"/>
              </a:spcAft>
              <a:buNone/>
            </a:pPr>
            <a:r>
              <a:rPr lang="en-US" sz="24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۸. </a:t>
            </a:r>
            <a:r>
              <a:rPr lang="en-US" sz="2400" b="1" kern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برنامه</a:t>
            </a:r>
            <a:r>
              <a:rPr lang="en-US" sz="24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پیشنهادی</a:t>
            </a:r>
            <a:r>
              <a:rPr lang="en-US" sz="24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تمرین</a:t>
            </a:r>
            <a:r>
              <a:rPr lang="en-US" sz="2400" b="1" kern="0" dirty="0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2400" b="1" kern="0" dirty="0" err="1">
                <a:solidFill>
                  <a:srgbClr val="FF0000"/>
                </a:solidFill>
                <a:effectLst/>
                <a:latin typeface="Arial" panose="020B0604020202020204" pitchFamily="34" charset="0"/>
              </a:rPr>
              <a:t>ساق</a:t>
            </a:r>
            <a:endParaRPr lang="en-US" sz="2400" b="1" kern="0" dirty="0"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  <a:p>
            <a:pPr marL="0" marR="0" algn="r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متوازن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برنامه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گنجانده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شوند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</a:t>
            </a:r>
          </a:p>
          <a:p>
            <a:pPr marL="0" marR="0" algn="ctr" rtl="1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برنامه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پایه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fa-IR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(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۲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روز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در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هفته</a:t>
            </a:r>
            <a:r>
              <a:rPr lang="fa-IR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)</a:t>
            </a:r>
            <a:endParaRPr lang="en-US" sz="18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ایستاده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دستگاه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۴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× ۱۲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۱۵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تمرکز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دوقلو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نشسته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۳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× ۲۰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۲۵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تمرکز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عضله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نعلی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تک‌پا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اختیاری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): ۲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× ۱۵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تکرار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endParaRPr lang="en-US" sz="1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0" marR="0" algn="ctr">
              <a:spcAft>
                <a:spcPts val="800"/>
              </a:spcAft>
              <a:buNone/>
            </a:pP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نکات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مهم</a:t>
            </a:r>
            <a:r>
              <a:rPr lang="en-US" sz="1800" b="1" dirty="0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1800" b="1" dirty="0" err="1">
                <a:solidFill>
                  <a:srgbClr val="2E75B6"/>
                </a:solidFill>
                <a:effectLst/>
                <a:latin typeface="Arial" panose="020B0604020202020204" pitchFamily="34" charset="0"/>
              </a:rPr>
              <a:t>برنامه</a:t>
            </a:r>
            <a:endParaRPr lang="en-US" sz="1800" b="1" dirty="0">
              <a:solidFill>
                <a:srgbClr val="2E75B6"/>
              </a:solidFill>
              <a:effectLst/>
              <a:latin typeface="Arial" panose="020B0604020202020204" pitchFamily="34" charset="0"/>
            </a:endParaRP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ستها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۶۰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۹۰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استراحت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جلسه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سعی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حجم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وزنه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افزایش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دهید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اصل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اضافه‌بار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تدریجی</a:t>
            </a:r>
            <a:r>
              <a:rPr lang="fa-IR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اگر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رشد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مقاوم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است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،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روز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اضافه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کرده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یا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تعداد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ستها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را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بیشتر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کنید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  <a:p>
            <a:pPr marL="342900" marR="457200" lvl="0" indent="-342900" algn="r" rtl="1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کشش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ساق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بعد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تمرین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: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حداقل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۳۰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ثانیه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برای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هر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پا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—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جلوگیری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از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سفتی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و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بهبود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دامنه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حرکتی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کمک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sz="14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می‌کند</a:t>
            </a:r>
            <a:r>
              <a:rPr lang="en-US" sz="14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p24"/>
          <p:cNvSpPr txBox="1">
            <a:spLocks noGrp="1"/>
          </p:cNvSpPr>
          <p:nvPr>
            <p:ph type="ctrTitle"/>
          </p:nvPr>
        </p:nvSpPr>
        <p:spPr>
          <a:xfrm>
            <a:off x="1795512" y="1545452"/>
            <a:ext cx="5553000" cy="205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fa-IR" sz="4800" dirty="0"/>
              <a:t>با تشکر از توجه شما</a:t>
            </a:r>
            <a:endParaRPr sz="4800" dirty="0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My Creative CV by slidesgo">
  <a:themeElements>
    <a:clrScheme name="Simple Light">
      <a:dk1>
        <a:srgbClr val="E9E6E1"/>
      </a:dk1>
      <a:lt1>
        <a:srgbClr val="434343"/>
      </a:lt1>
      <a:dk2>
        <a:srgbClr val="0C2E3A"/>
      </a:dk2>
      <a:lt2>
        <a:srgbClr val="018790"/>
      </a:lt2>
      <a:accent1>
        <a:srgbClr val="FFD497"/>
      </a:accent1>
      <a:accent2>
        <a:srgbClr val="1DCDC3"/>
      </a:accent2>
      <a:accent3>
        <a:srgbClr val="78001B"/>
      </a:accent3>
      <a:accent4>
        <a:srgbClr val="F5340B"/>
      </a:accent4>
      <a:accent5>
        <a:srgbClr val="FF823B"/>
      </a:accent5>
      <a:accent6>
        <a:srgbClr val="FFA73B"/>
      </a:accent6>
      <a:hlink>
        <a:srgbClr val="434343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1550</Words>
  <Application>Microsoft Office PowerPoint</Application>
  <PresentationFormat>On-screen Show (16:9)</PresentationFormat>
  <Paragraphs>162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Arial</vt:lpstr>
      <vt:lpstr>Arvo</vt:lpstr>
      <vt:lpstr>B Nazanin</vt:lpstr>
      <vt:lpstr>B Titr</vt:lpstr>
      <vt:lpstr>Barlow Condensed</vt:lpstr>
      <vt:lpstr>Barlow Condensed Medium</vt:lpstr>
      <vt:lpstr>Barlow Condensed SemiBold</vt:lpstr>
      <vt:lpstr>Calibri</vt:lpstr>
      <vt:lpstr>Fira Sans Extra Condensed Medium</vt:lpstr>
      <vt:lpstr>Shabnam</vt:lpstr>
      <vt:lpstr>My Creative CV by slidesgo</vt:lpstr>
      <vt:lpstr>آموزش جامع تمرین ساق پا</vt:lpstr>
      <vt:lpstr>PowerPoint Presentation</vt:lpstr>
      <vt:lpstr>PowerPoint Presentation</vt:lpstr>
      <vt:lpstr>فهرست مطالب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با تشکر از توجه شما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CV PRESENTATION</dc:title>
  <dc:creator>MOHAMAD</dc:creator>
  <cp:lastModifiedBy>lion</cp:lastModifiedBy>
  <cp:revision>40</cp:revision>
  <dcterms:modified xsi:type="dcterms:W3CDTF">2026-06-23T22:07:21Z</dcterms:modified>
</cp:coreProperties>
</file>