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393" r:id="rId2"/>
    <p:sldId id="430" r:id="rId3"/>
    <p:sldId id="419" r:id="rId4"/>
    <p:sldId id="420" r:id="rId5"/>
    <p:sldId id="421" r:id="rId6"/>
    <p:sldId id="422" r:id="rId7"/>
    <p:sldId id="424" r:id="rId8"/>
    <p:sldId id="425" r:id="rId9"/>
    <p:sldId id="426" r:id="rId10"/>
    <p:sldId id="427" r:id="rId11"/>
    <p:sldId id="428" r:id="rId12"/>
    <p:sldId id="429" r:id="rId13"/>
    <p:sldId id="423"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miros" initials="a" lastIdx="2" clrIdx="0">
    <p:extLst>
      <p:ext uri="{19B8F6BF-5375-455C-9EA6-DF929625EA0E}">
        <p15:presenceInfo xmlns:p15="http://schemas.microsoft.com/office/powerpoint/2012/main" userId="amiros"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10E23"/>
    <a:srgbClr val="ED1B35"/>
    <a:srgbClr val="CEA171"/>
    <a:srgbClr val="EAD5B8"/>
    <a:srgbClr val="E0C4A6"/>
    <a:srgbClr val="38230A"/>
    <a:srgbClr val="3F9FA8"/>
    <a:srgbClr val="885417"/>
    <a:srgbClr val="2E1011"/>
    <a:srgbClr val="3D151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279" autoAdjust="0"/>
    <p:restoredTop sz="94660"/>
  </p:normalViewPr>
  <p:slideViewPr>
    <p:cSldViewPr snapToGrid="0">
      <p:cViewPr varScale="1">
        <p:scale>
          <a:sx n="111" d="100"/>
          <a:sy n="111" d="100"/>
        </p:scale>
        <p:origin x="978"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868CD77-BE3B-43B8-8FB8-C86C30C701ED}" type="datetimeFigureOut">
              <a:rPr lang="fa-IR" smtClean="0"/>
              <a:t>08/01/1448</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7303C00C-C7DC-4114-B087-51F0FF73381E}" type="slidenum">
              <a:rPr lang="fa-IR" smtClean="0"/>
              <a:t>‹#›</a:t>
            </a:fld>
            <a:endParaRPr lang="fa-IR"/>
          </a:p>
        </p:txBody>
      </p:sp>
    </p:spTree>
    <p:extLst>
      <p:ext uri="{BB962C8B-B14F-4D97-AF65-F5344CB8AC3E}">
        <p14:creationId xmlns:p14="http://schemas.microsoft.com/office/powerpoint/2010/main" val="398872812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868CD77-BE3B-43B8-8FB8-C86C30C701ED}" type="datetimeFigureOut">
              <a:rPr lang="fa-IR" smtClean="0"/>
              <a:t>08/01/1448</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7303C00C-C7DC-4114-B087-51F0FF73381E}" type="slidenum">
              <a:rPr lang="fa-IR" smtClean="0"/>
              <a:t>‹#›</a:t>
            </a:fld>
            <a:endParaRPr lang="fa-IR"/>
          </a:p>
        </p:txBody>
      </p:sp>
    </p:spTree>
    <p:extLst>
      <p:ext uri="{BB962C8B-B14F-4D97-AF65-F5344CB8AC3E}">
        <p14:creationId xmlns:p14="http://schemas.microsoft.com/office/powerpoint/2010/main" val="26745051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868CD77-BE3B-43B8-8FB8-C86C30C701ED}" type="datetimeFigureOut">
              <a:rPr lang="fa-IR" smtClean="0"/>
              <a:t>08/01/1448</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7303C00C-C7DC-4114-B087-51F0FF73381E}" type="slidenum">
              <a:rPr lang="fa-IR" smtClean="0"/>
              <a:t>‹#›</a:t>
            </a:fld>
            <a:endParaRPr lang="fa-IR"/>
          </a:p>
        </p:txBody>
      </p:sp>
    </p:spTree>
    <p:extLst>
      <p:ext uri="{BB962C8B-B14F-4D97-AF65-F5344CB8AC3E}">
        <p14:creationId xmlns:p14="http://schemas.microsoft.com/office/powerpoint/2010/main" val="2688401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868CD77-BE3B-43B8-8FB8-C86C30C701ED}" type="datetimeFigureOut">
              <a:rPr lang="fa-IR" smtClean="0"/>
              <a:t>08/01/1448</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7303C00C-C7DC-4114-B087-51F0FF73381E}" type="slidenum">
              <a:rPr lang="fa-IR" smtClean="0"/>
              <a:t>‹#›</a:t>
            </a:fld>
            <a:endParaRPr lang="fa-IR"/>
          </a:p>
        </p:txBody>
      </p:sp>
    </p:spTree>
    <p:extLst>
      <p:ext uri="{BB962C8B-B14F-4D97-AF65-F5344CB8AC3E}">
        <p14:creationId xmlns:p14="http://schemas.microsoft.com/office/powerpoint/2010/main" val="19340371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868CD77-BE3B-43B8-8FB8-C86C30C701ED}" type="datetimeFigureOut">
              <a:rPr lang="fa-IR" smtClean="0"/>
              <a:t>08/01/1448</a:t>
            </a:fld>
            <a:endParaRPr lang="fa-IR"/>
          </a:p>
        </p:txBody>
      </p:sp>
      <p:sp>
        <p:nvSpPr>
          <p:cNvPr id="8" name="Footer Placeholder 7"/>
          <p:cNvSpPr>
            <a:spLocks noGrp="1"/>
          </p:cNvSpPr>
          <p:nvPr>
            <p:ph type="ftr" sz="quarter" idx="11"/>
          </p:nvPr>
        </p:nvSpPr>
        <p:spPr/>
        <p:txBody>
          <a:bodyPr/>
          <a:lstStyle/>
          <a:p>
            <a:endParaRPr lang="fa-IR"/>
          </a:p>
        </p:txBody>
      </p:sp>
      <p:sp>
        <p:nvSpPr>
          <p:cNvPr id="9" name="Slide Number Placeholder 8"/>
          <p:cNvSpPr>
            <a:spLocks noGrp="1"/>
          </p:cNvSpPr>
          <p:nvPr>
            <p:ph type="sldNum" sz="quarter" idx="12"/>
          </p:nvPr>
        </p:nvSpPr>
        <p:spPr/>
        <p:txBody>
          <a:bodyPr/>
          <a:lstStyle/>
          <a:p>
            <a:fld id="{7303C00C-C7DC-4114-B087-51F0FF73381E}" type="slidenum">
              <a:rPr lang="fa-IR" smtClean="0"/>
              <a:t>‹#›</a:t>
            </a:fld>
            <a:endParaRPr lang="fa-IR"/>
          </a:p>
        </p:txBody>
      </p:sp>
    </p:spTree>
    <p:extLst>
      <p:ext uri="{BB962C8B-B14F-4D97-AF65-F5344CB8AC3E}">
        <p14:creationId xmlns:p14="http://schemas.microsoft.com/office/powerpoint/2010/main" val="25246517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0868CD77-BE3B-43B8-8FB8-C86C30C701ED}" type="datetimeFigureOut">
              <a:rPr lang="fa-IR" smtClean="0"/>
              <a:t>08/01/1448</a:t>
            </a:fld>
            <a:endParaRPr lang="fa-IR"/>
          </a:p>
        </p:txBody>
      </p:sp>
      <p:sp>
        <p:nvSpPr>
          <p:cNvPr id="4" name="Footer Placeholder 3"/>
          <p:cNvSpPr>
            <a:spLocks noGrp="1"/>
          </p:cNvSpPr>
          <p:nvPr>
            <p:ph type="ftr" sz="quarter" idx="11"/>
          </p:nvPr>
        </p:nvSpPr>
        <p:spPr/>
        <p:txBody>
          <a:bodyPr/>
          <a:lstStyle/>
          <a:p>
            <a:endParaRPr lang="fa-IR"/>
          </a:p>
        </p:txBody>
      </p:sp>
      <p:sp>
        <p:nvSpPr>
          <p:cNvPr id="5" name="Slide Number Placeholder 4"/>
          <p:cNvSpPr>
            <a:spLocks noGrp="1"/>
          </p:cNvSpPr>
          <p:nvPr>
            <p:ph type="sldNum" sz="quarter" idx="12"/>
          </p:nvPr>
        </p:nvSpPr>
        <p:spPr/>
        <p:txBody>
          <a:bodyPr/>
          <a:lstStyle/>
          <a:p>
            <a:fld id="{7303C00C-C7DC-4114-B087-51F0FF73381E}" type="slidenum">
              <a:rPr lang="fa-IR" smtClean="0"/>
              <a:t>‹#›</a:t>
            </a:fld>
            <a:endParaRPr lang="fa-IR"/>
          </a:p>
        </p:txBody>
      </p:sp>
    </p:spTree>
    <p:extLst>
      <p:ext uri="{BB962C8B-B14F-4D97-AF65-F5344CB8AC3E}">
        <p14:creationId xmlns:p14="http://schemas.microsoft.com/office/powerpoint/2010/main" val="12310832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868CD77-BE3B-43B8-8FB8-C86C30C701ED}" type="datetimeFigureOut">
              <a:rPr lang="fa-IR" smtClean="0"/>
              <a:t>08/01/1448</a:t>
            </a:fld>
            <a:endParaRPr lang="fa-IR"/>
          </a:p>
        </p:txBody>
      </p:sp>
      <p:sp>
        <p:nvSpPr>
          <p:cNvPr id="3" name="Footer Placeholder 2"/>
          <p:cNvSpPr>
            <a:spLocks noGrp="1"/>
          </p:cNvSpPr>
          <p:nvPr>
            <p:ph type="ftr" sz="quarter" idx="11"/>
          </p:nvPr>
        </p:nvSpPr>
        <p:spPr/>
        <p:txBody>
          <a:bodyPr/>
          <a:lstStyle/>
          <a:p>
            <a:endParaRPr lang="fa-IR"/>
          </a:p>
        </p:txBody>
      </p:sp>
      <p:sp>
        <p:nvSpPr>
          <p:cNvPr id="4" name="Slide Number Placeholder 3"/>
          <p:cNvSpPr>
            <a:spLocks noGrp="1"/>
          </p:cNvSpPr>
          <p:nvPr>
            <p:ph type="sldNum" sz="quarter" idx="12"/>
          </p:nvPr>
        </p:nvSpPr>
        <p:spPr/>
        <p:txBody>
          <a:bodyPr/>
          <a:lstStyle/>
          <a:p>
            <a:fld id="{7303C00C-C7DC-4114-B087-51F0FF73381E}" type="slidenum">
              <a:rPr lang="fa-IR" smtClean="0"/>
              <a:t>‹#›</a:t>
            </a:fld>
            <a:endParaRPr lang="fa-IR"/>
          </a:p>
        </p:txBody>
      </p:sp>
    </p:spTree>
    <p:extLst>
      <p:ext uri="{BB962C8B-B14F-4D97-AF65-F5344CB8AC3E}">
        <p14:creationId xmlns:p14="http://schemas.microsoft.com/office/powerpoint/2010/main" val="4252629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868CD77-BE3B-43B8-8FB8-C86C30C701ED}" type="datetimeFigureOut">
              <a:rPr lang="fa-IR" smtClean="0"/>
              <a:t>08/01/1448</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7303C00C-C7DC-4114-B087-51F0FF73381E}" type="slidenum">
              <a:rPr lang="fa-IR" smtClean="0"/>
              <a:t>‹#›</a:t>
            </a:fld>
            <a:endParaRPr lang="fa-IR"/>
          </a:p>
        </p:txBody>
      </p:sp>
    </p:spTree>
    <p:extLst>
      <p:ext uri="{BB962C8B-B14F-4D97-AF65-F5344CB8AC3E}">
        <p14:creationId xmlns:p14="http://schemas.microsoft.com/office/powerpoint/2010/main" val="42583384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868CD77-BE3B-43B8-8FB8-C86C30C701ED}" type="datetimeFigureOut">
              <a:rPr lang="fa-IR" smtClean="0"/>
              <a:t>08/01/1448</a:t>
            </a:fld>
            <a:endParaRPr lang="fa-IR"/>
          </a:p>
        </p:txBody>
      </p:sp>
      <p:sp>
        <p:nvSpPr>
          <p:cNvPr id="6" name="Footer Placeholder 5"/>
          <p:cNvSpPr>
            <a:spLocks noGrp="1"/>
          </p:cNvSpPr>
          <p:nvPr>
            <p:ph type="ftr" sz="quarter" idx="11"/>
          </p:nvPr>
        </p:nvSpPr>
        <p:spPr/>
        <p:txBody>
          <a:bodyPr/>
          <a:lstStyle/>
          <a:p>
            <a:endParaRPr lang="fa-IR"/>
          </a:p>
        </p:txBody>
      </p:sp>
      <p:sp>
        <p:nvSpPr>
          <p:cNvPr id="7" name="Slide Number Placeholder 6"/>
          <p:cNvSpPr>
            <a:spLocks noGrp="1"/>
          </p:cNvSpPr>
          <p:nvPr>
            <p:ph type="sldNum" sz="quarter" idx="12"/>
          </p:nvPr>
        </p:nvSpPr>
        <p:spPr/>
        <p:txBody>
          <a:bodyPr/>
          <a:lstStyle/>
          <a:p>
            <a:fld id="{7303C00C-C7DC-4114-B087-51F0FF73381E}" type="slidenum">
              <a:rPr lang="fa-IR" smtClean="0"/>
              <a:t>‹#›</a:t>
            </a:fld>
            <a:endParaRPr lang="fa-IR"/>
          </a:p>
        </p:txBody>
      </p:sp>
    </p:spTree>
    <p:extLst>
      <p:ext uri="{BB962C8B-B14F-4D97-AF65-F5344CB8AC3E}">
        <p14:creationId xmlns:p14="http://schemas.microsoft.com/office/powerpoint/2010/main" val="2096472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868CD77-BE3B-43B8-8FB8-C86C30C701ED}" type="datetimeFigureOut">
              <a:rPr lang="fa-IR" smtClean="0"/>
              <a:t>08/01/1448</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7303C00C-C7DC-4114-B087-51F0FF73381E}" type="slidenum">
              <a:rPr lang="fa-IR" smtClean="0"/>
              <a:t>‹#›</a:t>
            </a:fld>
            <a:endParaRPr lang="fa-IR"/>
          </a:p>
        </p:txBody>
      </p:sp>
    </p:spTree>
    <p:extLst>
      <p:ext uri="{BB962C8B-B14F-4D97-AF65-F5344CB8AC3E}">
        <p14:creationId xmlns:p14="http://schemas.microsoft.com/office/powerpoint/2010/main" val="90829529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868CD77-BE3B-43B8-8FB8-C86C30C701ED}" type="datetimeFigureOut">
              <a:rPr lang="fa-IR" smtClean="0"/>
              <a:t>08/01/1448</a:t>
            </a:fld>
            <a:endParaRPr lang="fa-IR"/>
          </a:p>
        </p:txBody>
      </p:sp>
      <p:sp>
        <p:nvSpPr>
          <p:cNvPr id="5" name="Footer Placeholder 4"/>
          <p:cNvSpPr>
            <a:spLocks noGrp="1"/>
          </p:cNvSpPr>
          <p:nvPr>
            <p:ph type="ftr" sz="quarter" idx="11"/>
          </p:nvPr>
        </p:nvSpPr>
        <p:spPr/>
        <p:txBody>
          <a:bodyPr/>
          <a:lstStyle/>
          <a:p>
            <a:endParaRPr lang="fa-IR"/>
          </a:p>
        </p:txBody>
      </p:sp>
      <p:sp>
        <p:nvSpPr>
          <p:cNvPr id="6" name="Slide Number Placeholder 5"/>
          <p:cNvSpPr>
            <a:spLocks noGrp="1"/>
          </p:cNvSpPr>
          <p:nvPr>
            <p:ph type="sldNum" sz="quarter" idx="12"/>
          </p:nvPr>
        </p:nvSpPr>
        <p:spPr/>
        <p:txBody>
          <a:bodyPr/>
          <a:lstStyle/>
          <a:p>
            <a:fld id="{7303C00C-C7DC-4114-B087-51F0FF73381E}" type="slidenum">
              <a:rPr lang="fa-IR" smtClean="0"/>
              <a:t>‹#›</a:t>
            </a:fld>
            <a:endParaRPr lang="fa-IR"/>
          </a:p>
        </p:txBody>
      </p:sp>
    </p:spTree>
    <p:extLst>
      <p:ext uri="{BB962C8B-B14F-4D97-AF65-F5344CB8AC3E}">
        <p14:creationId xmlns:p14="http://schemas.microsoft.com/office/powerpoint/2010/main" val="24731491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868CD77-BE3B-43B8-8FB8-C86C30C701ED}" type="datetimeFigureOut">
              <a:rPr lang="fa-IR" smtClean="0"/>
              <a:t>08/01/1448</a:t>
            </a:fld>
            <a:endParaRPr lang="fa-I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a-I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03C00C-C7DC-4114-B087-51F0FF73381E}" type="slidenum">
              <a:rPr lang="fa-IR" smtClean="0"/>
              <a:t>‹#›</a:t>
            </a:fld>
            <a:endParaRPr lang="fa-IR"/>
          </a:p>
        </p:txBody>
      </p:sp>
    </p:spTree>
    <p:extLst>
      <p:ext uri="{BB962C8B-B14F-4D97-AF65-F5344CB8AC3E}">
        <p14:creationId xmlns:p14="http://schemas.microsoft.com/office/powerpoint/2010/main" val="1346518324"/>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1"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fitnamaco.ir/" TargetMode="External"/><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12B50B7-31FC-4090-A029-6ACA19EAF8A2}"/>
              </a:ext>
            </a:extLst>
          </p:cNvPr>
          <p:cNvSpPr txBox="1"/>
          <p:nvPr/>
        </p:nvSpPr>
        <p:spPr>
          <a:xfrm>
            <a:off x="567282" y="2491199"/>
            <a:ext cx="6658774" cy="400751"/>
          </a:xfrm>
          <a:prstGeom prst="rect">
            <a:avLst/>
          </a:prstGeom>
          <a:noFill/>
        </p:spPr>
        <p:txBody>
          <a:bodyPr wrap="square" rtlCol="1">
            <a:spAutoFit/>
          </a:bodyPr>
          <a:lstStyle/>
          <a:p>
            <a:pPr algn="ctr">
              <a:lnSpc>
                <a:spcPct val="120000"/>
              </a:lnSpc>
              <a:spcAft>
                <a:spcPts val="1200"/>
              </a:spcAft>
            </a:pPr>
            <a:r>
              <a:rPr lang="ar-SA" i="1" dirty="0"/>
              <a:t>از مبانی آناتومی تا تکنیک‌های پیشرفته افزایش رکورد</a:t>
            </a:r>
            <a:endParaRPr lang="en-US" dirty="0"/>
          </a:p>
        </p:txBody>
      </p:sp>
      <p:sp>
        <p:nvSpPr>
          <p:cNvPr id="8" name="TextBox 7">
            <a:extLst>
              <a:ext uri="{FF2B5EF4-FFF2-40B4-BE49-F238E27FC236}">
                <a16:creationId xmlns:a16="http://schemas.microsoft.com/office/drawing/2014/main" id="{94D491FE-4325-4BF5-8222-9B53C2AE476F}"/>
              </a:ext>
            </a:extLst>
          </p:cNvPr>
          <p:cNvSpPr txBox="1"/>
          <p:nvPr/>
        </p:nvSpPr>
        <p:spPr>
          <a:xfrm>
            <a:off x="582145" y="1498640"/>
            <a:ext cx="6482890" cy="769441"/>
          </a:xfrm>
          <a:prstGeom prst="rect">
            <a:avLst/>
          </a:prstGeom>
          <a:noFill/>
        </p:spPr>
        <p:txBody>
          <a:bodyPr wrap="square" rtlCol="1">
            <a:spAutoFit/>
          </a:bodyPr>
          <a:lstStyle/>
          <a:p>
            <a:pPr algn="ctr" rtl="1"/>
            <a:r>
              <a:rPr lang="ar-SA" sz="4400" b="1" dirty="0">
                <a:solidFill>
                  <a:srgbClr val="FF0000"/>
                </a:solidFill>
              </a:rPr>
              <a:t>راهنمای جامع پرس سینه با هالتر</a:t>
            </a:r>
            <a:endParaRPr lang="en-US" sz="4400" dirty="0">
              <a:solidFill>
                <a:srgbClr val="FF0000"/>
              </a:solidFill>
            </a:endParaRPr>
          </a:p>
        </p:txBody>
      </p:sp>
      <p:pic>
        <p:nvPicPr>
          <p:cNvPr id="4" name="Picture 3">
            <a:extLst>
              <a:ext uri="{FF2B5EF4-FFF2-40B4-BE49-F238E27FC236}">
                <a16:creationId xmlns:a16="http://schemas.microsoft.com/office/drawing/2014/main" id="{825439AA-0D22-4119-9CBF-016466FBADD1}"/>
              </a:ext>
            </a:extLst>
          </p:cNvPr>
          <p:cNvPicPr>
            <a:picLocks noChangeAspect="1"/>
          </p:cNvPicPr>
          <p:nvPr/>
        </p:nvPicPr>
        <p:blipFill rotWithShape="1">
          <a:blip r:embed="rId2">
            <a:extLst>
              <a:ext uri="{28A0092B-C50C-407E-A947-70E740481C1C}">
                <a14:useLocalDpi xmlns:a14="http://schemas.microsoft.com/office/drawing/2010/main" val="0"/>
              </a:ext>
            </a:extLst>
          </a:blip>
          <a:srcRect r="23720"/>
          <a:stretch/>
        </p:blipFill>
        <p:spPr>
          <a:xfrm>
            <a:off x="7637991" y="0"/>
            <a:ext cx="4554009" cy="6858000"/>
          </a:xfrm>
          <a:prstGeom prst="rect">
            <a:avLst/>
          </a:prstGeom>
        </p:spPr>
      </p:pic>
      <p:sp>
        <p:nvSpPr>
          <p:cNvPr id="2" name="TextBox 1">
            <a:extLst>
              <a:ext uri="{FF2B5EF4-FFF2-40B4-BE49-F238E27FC236}">
                <a16:creationId xmlns:a16="http://schemas.microsoft.com/office/drawing/2014/main" id="{7D8361E8-867F-1AC9-D7B3-310C7262574C}"/>
              </a:ext>
            </a:extLst>
          </p:cNvPr>
          <p:cNvSpPr txBox="1"/>
          <p:nvPr/>
        </p:nvSpPr>
        <p:spPr>
          <a:xfrm>
            <a:off x="414069" y="5559347"/>
            <a:ext cx="2881222" cy="369332"/>
          </a:xfrm>
          <a:prstGeom prst="rect">
            <a:avLst/>
          </a:prstGeom>
          <a:noFill/>
        </p:spPr>
        <p:txBody>
          <a:bodyPr wrap="square" rtlCol="0">
            <a:spAutoFit/>
          </a:bodyPr>
          <a:lstStyle/>
          <a:p>
            <a:r>
              <a:rPr lang="en-US" dirty="0">
                <a:hlinkClick r:id="rId3"/>
              </a:rPr>
              <a:t>https://fitnamaco.ir</a:t>
            </a:r>
            <a:r>
              <a:rPr lang="fa-IR" dirty="0"/>
              <a:t> منبع: </a:t>
            </a:r>
            <a:endParaRPr lang="en-US" dirty="0"/>
          </a:p>
        </p:txBody>
      </p:sp>
      <p:sp>
        <p:nvSpPr>
          <p:cNvPr id="5" name="TextBox 4">
            <a:extLst>
              <a:ext uri="{FF2B5EF4-FFF2-40B4-BE49-F238E27FC236}">
                <a16:creationId xmlns:a16="http://schemas.microsoft.com/office/drawing/2014/main" id="{33406D7F-FAB4-C8E1-161D-BC993DF01E63}"/>
              </a:ext>
            </a:extLst>
          </p:cNvPr>
          <p:cNvSpPr txBox="1"/>
          <p:nvPr/>
        </p:nvSpPr>
        <p:spPr>
          <a:xfrm>
            <a:off x="1543429" y="4612312"/>
            <a:ext cx="6094562" cy="584775"/>
          </a:xfrm>
          <a:prstGeom prst="rect">
            <a:avLst/>
          </a:prstGeom>
          <a:noFill/>
        </p:spPr>
        <p:txBody>
          <a:bodyPr wrap="square">
            <a:spAutoFit/>
          </a:bodyPr>
          <a:lstStyle/>
          <a:p>
            <a:pPr marL="0" marR="0" algn="ctr">
              <a:buNone/>
            </a:pPr>
            <a:r>
              <a:rPr lang="ar-SA" sz="1600" b="1" u="sng" dirty="0">
                <a:solidFill>
                  <a:schemeClr val="accent1">
                    <a:lumMod val="50000"/>
                  </a:schemeClr>
                </a:solidFill>
                <a:effectLst/>
                <a:latin typeface="Arial" panose="020B0604020202020204" pitchFamily="34" charset="0"/>
                <a:ea typeface="Arial" panose="020B0604020202020204" pitchFamily="34" charset="0"/>
              </a:rPr>
              <a:t>به یاد داشته باشید که قوی‌ترین ورزشکاران دنیا نیز روزانه روی فرم خود کار می‌کنند. سفر شما در بدنسازی یک ماراتن است، نه دوی سرعت.</a:t>
            </a:r>
            <a:endParaRPr lang="en-US" sz="1600" b="1" u="sng" dirty="0">
              <a:solidFill>
                <a:schemeClr val="accent1">
                  <a:lumMod val="50000"/>
                </a:schemeClr>
              </a:solidFill>
              <a:effectLst/>
              <a:latin typeface="Arial" panose="020B0604020202020204" pitchFamily="34" charset="0"/>
              <a:ea typeface="Arial" panose="020B0604020202020204" pitchFamily="34" charset="0"/>
            </a:endParaRPr>
          </a:p>
        </p:txBody>
      </p:sp>
    </p:spTree>
    <p:extLst>
      <p:ext uri="{BB962C8B-B14F-4D97-AF65-F5344CB8AC3E}">
        <p14:creationId xmlns:p14="http://schemas.microsoft.com/office/powerpoint/2010/main" val="7619692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6D35A3F-9C65-4A8B-35B5-FB3C799D2A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1999" cy="6858000"/>
          </a:xfrm>
          <a:prstGeom prst="rect">
            <a:avLst/>
          </a:prstGeom>
        </p:spPr>
      </p:pic>
    </p:spTree>
    <p:extLst>
      <p:ext uri="{BB962C8B-B14F-4D97-AF65-F5344CB8AC3E}">
        <p14:creationId xmlns:p14="http://schemas.microsoft.com/office/powerpoint/2010/main" val="350763252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12B50B7-31FC-4090-A029-6ACA19EAF8A2}"/>
              </a:ext>
            </a:extLst>
          </p:cNvPr>
          <p:cNvSpPr txBox="1"/>
          <p:nvPr/>
        </p:nvSpPr>
        <p:spPr>
          <a:xfrm>
            <a:off x="1486312" y="431398"/>
            <a:ext cx="7524544" cy="830997"/>
          </a:xfrm>
          <a:prstGeom prst="rect">
            <a:avLst/>
          </a:prstGeom>
          <a:noFill/>
        </p:spPr>
        <p:txBody>
          <a:bodyPr wrap="square" rtlCol="1">
            <a:spAutoFit/>
          </a:bodyPr>
          <a:lstStyle/>
          <a:p>
            <a:pPr algn="ctr">
              <a:lnSpc>
                <a:spcPct val="120000"/>
              </a:lnSpc>
              <a:spcAft>
                <a:spcPts val="1200"/>
              </a:spcAft>
            </a:pPr>
            <a:r>
              <a:rPr lang="ar-SA" sz="4000" b="1" dirty="0">
                <a:solidFill>
                  <a:srgbClr val="FF0000"/>
                </a:solidFill>
              </a:rPr>
              <a:t>چرا پرس سینه هالتر؟</a:t>
            </a:r>
            <a:endParaRPr lang="en-US" sz="13800" b="1" dirty="0">
              <a:ln w="3175">
                <a:noFill/>
              </a:ln>
              <a:solidFill>
                <a:srgbClr val="FF0000"/>
              </a:solidFill>
              <a:effectLst>
                <a:outerShdw blurRad="88900" sx="102000" sy="102000" algn="ctr" rotWithShape="0">
                  <a:prstClr val="black">
                    <a:alpha val="20000"/>
                  </a:prstClr>
                </a:outerShdw>
              </a:effectLst>
              <a:latin typeface="Lalezar" panose="00000500000000000000" pitchFamily="2" charset="-78"/>
              <a:cs typeface="B Titr" panose="00000700000000000000" pitchFamily="2" charset="-78"/>
            </a:endParaRPr>
          </a:p>
        </p:txBody>
      </p:sp>
      <p:pic>
        <p:nvPicPr>
          <p:cNvPr id="4" name="Picture 3">
            <a:extLst>
              <a:ext uri="{FF2B5EF4-FFF2-40B4-BE49-F238E27FC236}">
                <a16:creationId xmlns:a16="http://schemas.microsoft.com/office/drawing/2014/main" id="{825439AA-0D22-4119-9CBF-016466FBADD1}"/>
              </a:ext>
            </a:extLst>
          </p:cNvPr>
          <p:cNvPicPr>
            <a:picLocks noChangeAspect="1"/>
          </p:cNvPicPr>
          <p:nvPr/>
        </p:nvPicPr>
        <p:blipFill rotWithShape="1">
          <a:blip r:embed="rId2">
            <a:extLst>
              <a:ext uri="{28A0092B-C50C-407E-A947-70E740481C1C}">
                <a14:useLocalDpi xmlns:a14="http://schemas.microsoft.com/office/drawing/2010/main" val="0"/>
              </a:ext>
            </a:extLst>
          </a:blip>
          <a:srcRect r="67009"/>
          <a:stretch/>
        </p:blipFill>
        <p:spPr>
          <a:xfrm>
            <a:off x="10222403" y="0"/>
            <a:ext cx="1969597" cy="6858000"/>
          </a:xfrm>
          <a:prstGeom prst="rect">
            <a:avLst/>
          </a:prstGeom>
        </p:spPr>
      </p:pic>
      <p:sp>
        <p:nvSpPr>
          <p:cNvPr id="5" name="Rectangle 4">
            <a:extLst>
              <a:ext uri="{FF2B5EF4-FFF2-40B4-BE49-F238E27FC236}">
                <a16:creationId xmlns:a16="http://schemas.microsoft.com/office/drawing/2014/main" id="{CFCA901F-7CB9-469D-9612-FE215984440E}"/>
              </a:ext>
            </a:extLst>
          </p:cNvPr>
          <p:cNvSpPr/>
          <p:nvPr/>
        </p:nvSpPr>
        <p:spPr>
          <a:xfrm>
            <a:off x="914400" y="1846752"/>
            <a:ext cx="8764438" cy="3039743"/>
          </a:xfrm>
          <a:prstGeom prst="rect">
            <a:avLst/>
          </a:prstGeom>
        </p:spPr>
        <p:txBody>
          <a:bodyPr wrap="square">
            <a:spAutoFit/>
          </a:bodyPr>
          <a:lstStyle/>
          <a:p>
            <a:pPr algn="r" rtl="1"/>
            <a:r>
              <a:rPr lang="ar-SA" dirty="0"/>
              <a:t>پرس سینه با هالتر یکی از اصلی‌ترین، چالش‌برانگیزترین و شناخته‌شده‌ترین حرکات در دنیای بدنسازی و قدرتی است. این حرکت، به همراه اسکات و ددلیفت، سه‌گانه طلایی وزنه‌برداری قدرتی (Powerlifting) را تشکیل می‌دهد و در هر مسابقه رسمی پاورلیفتینگ ارزیابی می‌شود.</a:t>
            </a:r>
            <a:endParaRPr lang="en-US" dirty="0"/>
          </a:p>
          <a:p>
            <a:pPr algn="r"/>
            <a:r>
              <a:rPr lang="ar-SA" dirty="0"/>
              <a:t> </a:t>
            </a:r>
            <a:endParaRPr lang="en-US" dirty="0"/>
          </a:p>
          <a:p>
            <a:pPr algn="r" rtl="1"/>
            <a:r>
              <a:rPr lang="ar-SA" dirty="0"/>
              <a:t>مزیت اصلی این حرکت نسبت به جایگزین‌هایش، توانایی به‌کارگیری وزنه‌های سنگین‌تر به دلیل مسیر حرکتی ثابت و پایداری بیشتر است. این ویژگی آن را به ابزاری ایده‌آل برای توسعه حداکثر قدرت (Maximal Strength) در عضلات بالاتنه تبدیل می‌کند. در این راهنمای جامع، تمام زوایای این حرکت از آناتومی عضلات درگیر تا نکات تکنیکی ظریف و برنامه‌های پیشرفته افزایش رکورد بررسی می‌شود.</a:t>
            </a:r>
            <a:endParaRPr lang="en-US" dirty="0"/>
          </a:p>
          <a:p>
            <a:pPr algn="r" rtl="1">
              <a:lnSpc>
                <a:spcPct val="150000"/>
              </a:lnSpc>
            </a:pPr>
            <a:endParaRPr lang="fa-IR" sz="3600" dirty="0">
              <a:solidFill>
                <a:schemeClr val="tx1">
                  <a:lumMod val="75000"/>
                  <a:lumOff val="25000"/>
                </a:schemeClr>
              </a:solidFill>
              <a:latin typeface="Adobe Arabic" panose="02040503050201020203" pitchFamily="18" charset="-78"/>
              <a:cs typeface="Adobe Arabic" panose="02040503050201020203" pitchFamily="18" charset="-78"/>
            </a:endParaRPr>
          </a:p>
        </p:txBody>
      </p:sp>
    </p:spTree>
    <p:extLst>
      <p:ext uri="{BB962C8B-B14F-4D97-AF65-F5344CB8AC3E}">
        <p14:creationId xmlns:p14="http://schemas.microsoft.com/office/powerpoint/2010/main" val="3830024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12B50B7-31FC-4090-A029-6ACA19EAF8A2}"/>
              </a:ext>
            </a:extLst>
          </p:cNvPr>
          <p:cNvSpPr txBox="1"/>
          <p:nvPr/>
        </p:nvSpPr>
        <p:spPr>
          <a:xfrm>
            <a:off x="2333728" y="431398"/>
            <a:ext cx="7524544" cy="1415772"/>
          </a:xfrm>
          <a:prstGeom prst="rect">
            <a:avLst/>
          </a:prstGeom>
          <a:noFill/>
        </p:spPr>
        <p:txBody>
          <a:bodyPr wrap="square" rtlCol="1">
            <a:spAutoFit/>
          </a:bodyPr>
          <a:lstStyle/>
          <a:p>
            <a:pPr algn="ctr" rtl="1"/>
            <a:r>
              <a:rPr lang="ar-SA" sz="3200" b="1" dirty="0">
                <a:solidFill>
                  <a:srgbClr val="FF0000"/>
                </a:solidFill>
              </a:rPr>
              <a:t>آناتومی عضلات درگیر</a:t>
            </a:r>
            <a:endParaRPr lang="en-US" sz="3200" b="1" dirty="0">
              <a:solidFill>
                <a:srgbClr val="FF0000"/>
              </a:solidFill>
            </a:endParaRPr>
          </a:p>
          <a:p>
            <a:pPr algn="r" rtl="1"/>
            <a:r>
              <a:rPr lang="ar-SA" dirty="0"/>
              <a:t>پرس سینه یک حرکت چندمفصلی (Compound) است؛ یعنی همزمان چندین مفصل (شانه و آرنج) و چندین گروه عضلانی را به‌کار می‌گیرد. شناخت دقیق این عضلات به شما کمک می‌کند تا تمرین هدفمندتری داشته باشید و نقاط ضعف خود را شناسایی کنید.</a:t>
            </a:r>
            <a:endParaRPr lang="en-US" dirty="0"/>
          </a:p>
        </p:txBody>
      </p:sp>
      <p:pic>
        <p:nvPicPr>
          <p:cNvPr id="4" name="Picture 3">
            <a:extLst>
              <a:ext uri="{FF2B5EF4-FFF2-40B4-BE49-F238E27FC236}">
                <a16:creationId xmlns:a16="http://schemas.microsoft.com/office/drawing/2014/main" id="{825439AA-0D22-4119-9CBF-016466FBADD1}"/>
              </a:ext>
            </a:extLst>
          </p:cNvPr>
          <p:cNvPicPr>
            <a:picLocks noChangeAspect="1"/>
          </p:cNvPicPr>
          <p:nvPr/>
        </p:nvPicPr>
        <p:blipFill rotWithShape="1">
          <a:blip r:embed="rId2">
            <a:extLst>
              <a:ext uri="{28A0092B-C50C-407E-A947-70E740481C1C}">
                <a14:useLocalDpi xmlns:a14="http://schemas.microsoft.com/office/drawing/2010/main" val="0"/>
              </a:ext>
            </a:extLst>
          </a:blip>
          <a:srcRect r="67009"/>
          <a:stretch/>
        </p:blipFill>
        <p:spPr>
          <a:xfrm>
            <a:off x="10222403" y="0"/>
            <a:ext cx="1969597" cy="6858000"/>
          </a:xfrm>
          <a:prstGeom prst="rect">
            <a:avLst/>
          </a:prstGeom>
        </p:spPr>
      </p:pic>
      <p:pic>
        <p:nvPicPr>
          <p:cNvPr id="7" name="Picture 6">
            <a:extLst>
              <a:ext uri="{FF2B5EF4-FFF2-40B4-BE49-F238E27FC236}">
                <a16:creationId xmlns:a16="http://schemas.microsoft.com/office/drawing/2014/main" id="{095DB95A-EED8-40F4-B157-82E64A1E7145}"/>
              </a:ext>
            </a:extLst>
          </p:cNvPr>
          <p:cNvPicPr>
            <a:picLocks noChangeAspect="1"/>
          </p:cNvPicPr>
          <p:nvPr/>
        </p:nvPicPr>
        <p:blipFill rotWithShape="1">
          <a:blip r:embed="rId2">
            <a:extLst>
              <a:ext uri="{28A0092B-C50C-407E-A947-70E740481C1C}">
                <a14:useLocalDpi xmlns:a14="http://schemas.microsoft.com/office/drawing/2010/main" val="0"/>
              </a:ext>
            </a:extLst>
          </a:blip>
          <a:srcRect r="67009"/>
          <a:stretch/>
        </p:blipFill>
        <p:spPr>
          <a:xfrm flipH="1">
            <a:off x="0" y="0"/>
            <a:ext cx="1969597" cy="6858000"/>
          </a:xfrm>
          <a:prstGeom prst="rect">
            <a:avLst/>
          </a:prstGeom>
        </p:spPr>
      </p:pic>
      <p:graphicFrame>
        <p:nvGraphicFramePr>
          <p:cNvPr id="2" name="Table 1">
            <a:extLst>
              <a:ext uri="{FF2B5EF4-FFF2-40B4-BE49-F238E27FC236}">
                <a16:creationId xmlns:a16="http://schemas.microsoft.com/office/drawing/2014/main" id="{645F399E-BA64-0A3E-A3C3-8F6551572897}"/>
              </a:ext>
            </a:extLst>
          </p:cNvPr>
          <p:cNvGraphicFramePr>
            <a:graphicFrameLocks noGrp="1"/>
          </p:cNvGraphicFramePr>
          <p:nvPr>
            <p:extLst>
              <p:ext uri="{D42A27DB-BD31-4B8C-83A1-F6EECF244321}">
                <p14:modId xmlns:p14="http://schemas.microsoft.com/office/powerpoint/2010/main" val="3992806002"/>
              </p:ext>
            </p:extLst>
          </p:nvPr>
        </p:nvGraphicFramePr>
        <p:xfrm>
          <a:off x="2333728" y="2038832"/>
          <a:ext cx="7524544" cy="4375177"/>
        </p:xfrm>
        <a:graphic>
          <a:graphicData uri="http://schemas.openxmlformats.org/drawingml/2006/table">
            <a:tbl>
              <a:tblPr>
                <a:tableStyleId>{5C22544A-7EE6-4342-B048-85BDC9FD1C3A}</a:tableStyleId>
              </a:tblPr>
              <a:tblGrid>
                <a:gridCol w="1881136">
                  <a:extLst>
                    <a:ext uri="{9D8B030D-6E8A-4147-A177-3AD203B41FA5}">
                      <a16:colId xmlns:a16="http://schemas.microsoft.com/office/drawing/2014/main" val="3668365345"/>
                    </a:ext>
                  </a:extLst>
                </a:gridCol>
                <a:gridCol w="1881136">
                  <a:extLst>
                    <a:ext uri="{9D8B030D-6E8A-4147-A177-3AD203B41FA5}">
                      <a16:colId xmlns:a16="http://schemas.microsoft.com/office/drawing/2014/main" val="2439636415"/>
                    </a:ext>
                  </a:extLst>
                </a:gridCol>
                <a:gridCol w="1881136">
                  <a:extLst>
                    <a:ext uri="{9D8B030D-6E8A-4147-A177-3AD203B41FA5}">
                      <a16:colId xmlns:a16="http://schemas.microsoft.com/office/drawing/2014/main" val="1328081093"/>
                    </a:ext>
                  </a:extLst>
                </a:gridCol>
                <a:gridCol w="1881136">
                  <a:extLst>
                    <a:ext uri="{9D8B030D-6E8A-4147-A177-3AD203B41FA5}">
                      <a16:colId xmlns:a16="http://schemas.microsoft.com/office/drawing/2014/main" val="811650046"/>
                    </a:ext>
                  </a:extLst>
                </a:gridCol>
              </a:tblGrid>
              <a:tr h="285766">
                <a:tc>
                  <a:txBody>
                    <a:bodyPr/>
                    <a:lstStyle/>
                    <a:p>
                      <a:pPr marL="0" marR="0" algn="ctr" rtl="1">
                        <a:buNone/>
                      </a:pPr>
                      <a:r>
                        <a:rPr lang="ar-SA" sz="1600">
                          <a:solidFill>
                            <a:srgbClr val="FF0000"/>
                          </a:solidFill>
                          <a:effectLst/>
                        </a:rPr>
                        <a:t>عضله</a:t>
                      </a:r>
                      <a:endParaRPr lang="en-US" sz="1600">
                        <a:solidFill>
                          <a:srgbClr val="FF0000"/>
                        </a:solidFill>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600">
                          <a:solidFill>
                            <a:srgbClr val="FF0000"/>
                          </a:solidFill>
                          <a:effectLst/>
                        </a:rPr>
                        <a:t>نوع نقش</a:t>
                      </a:r>
                      <a:endParaRPr lang="en-US" sz="1600">
                        <a:solidFill>
                          <a:srgbClr val="FF0000"/>
                        </a:solidFill>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600">
                          <a:solidFill>
                            <a:srgbClr val="FF0000"/>
                          </a:solidFill>
                          <a:effectLst/>
                        </a:rPr>
                        <a:t>بخش فعال‌تر</a:t>
                      </a:r>
                      <a:endParaRPr lang="en-US" sz="1600">
                        <a:solidFill>
                          <a:srgbClr val="FF0000"/>
                        </a:solidFill>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600" dirty="0">
                          <a:solidFill>
                            <a:srgbClr val="FF0000"/>
                          </a:solidFill>
                          <a:effectLst/>
                        </a:rPr>
                        <a:t>نکته کلیدی</a:t>
                      </a:r>
                      <a:endParaRPr lang="en-US" sz="1600" dirty="0">
                        <a:solidFill>
                          <a:srgbClr val="FF0000"/>
                        </a:solidFill>
                        <a:effectLst/>
                        <a:latin typeface="Arial" panose="020B0604020202020204" pitchFamily="34" charset="0"/>
                        <a:ea typeface="Arial" panose="020B0604020202020204" pitchFamily="34" charset="0"/>
                      </a:endParaRPr>
                    </a:p>
                  </a:txBody>
                  <a:tcPr marL="95250" marR="95250" marT="50800" marB="50800" anchor="ctr"/>
                </a:tc>
                <a:extLst>
                  <a:ext uri="{0D108BD9-81ED-4DB2-BD59-A6C34878D82A}">
                    <a16:rowId xmlns:a16="http://schemas.microsoft.com/office/drawing/2014/main" val="428630115"/>
                  </a:ext>
                </a:extLst>
              </a:tr>
              <a:tr h="593099">
                <a:tc>
                  <a:txBody>
                    <a:bodyPr/>
                    <a:lstStyle/>
                    <a:p>
                      <a:pPr marL="0" marR="0" algn="ctr" rtl="1">
                        <a:buNone/>
                      </a:pPr>
                      <a:r>
                        <a:rPr lang="ar-SA" sz="1100" b="1">
                          <a:effectLst/>
                        </a:rPr>
                        <a:t>سینه‌ای بزرگ (Pectoralis Major)</a:t>
                      </a:r>
                      <a:endParaRPr lang="en-US" sz="1400" b="1">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100" b="1">
                          <a:effectLst/>
                        </a:rPr>
                        <a:t>هدف اصلی</a:t>
                      </a:r>
                      <a:endParaRPr lang="en-US" sz="1400" b="1">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100" b="1">
                          <a:effectLst/>
                        </a:rPr>
                        <a:t>تمام بخش‌ها (بالایی، میانی، پایینی)</a:t>
                      </a:r>
                      <a:endParaRPr lang="en-US" sz="1400" b="1">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100" b="1" dirty="0">
                          <a:effectLst/>
                        </a:rPr>
                        <a:t>با تغییر زاویه نیمکت می‌توان فشار را روی بخش‌های مختلف آن متمرکز کرد</a:t>
                      </a:r>
                      <a:endParaRPr lang="en-US" sz="1400" b="1" dirty="0">
                        <a:effectLst/>
                        <a:latin typeface="Arial" panose="020B0604020202020204" pitchFamily="34" charset="0"/>
                        <a:ea typeface="Arial" panose="020B0604020202020204" pitchFamily="34" charset="0"/>
                      </a:endParaRPr>
                    </a:p>
                  </a:txBody>
                  <a:tcPr marL="95250" marR="95250" marT="50800" marB="50800" anchor="ctr"/>
                </a:tc>
                <a:extLst>
                  <a:ext uri="{0D108BD9-81ED-4DB2-BD59-A6C34878D82A}">
                    <a16:rowId xmlns:a16="http://schemas.microsoft.com/office/drawing/2014/main" val="2711478670"/>
                  </a:ext>
                </a:extLst>
              </a:tr>
              <a:tr h="431344">
                <a:tc>
                  <a:txBody>
                    <a:bodyPr/>
                    <a:lstStyle/>
                    <a:p>
                      <a:pPr marL="0" marR="0" algn="ctr" rtl="1">
                        <a:buNone/>
                      </a:pPr>
                      <a:r>
                        <a:rPr lang="ar-SA" sz="1100" b="1">
                          <a:effectLst/>
                        </a:rPr>
                        <a:t>سینه‌ای کوچک (Pectoralis Minor)</a:t>
                      </a:r>
                      <a:endParaRPr lang="en-US" sz="1400" b="1">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100" b="1">
                          <a:effectLst/>
                        </a:rPr>
                        <a:t>کمکی / تثبیت‌کننده</a:t>
                      </a:r>
                      <a:endParaRPr lang="en-US" sz="1400" b="1">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100" b="1">
                          <a:effectLst/>
                        </a:rPr>
                        <a:t>زیر سینه‌ای بزرگ</a:t>
                      </a:r>
                      <a:endParaRPr lang="en-US" sz="1400" b="1">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100" b="1" dirty="0">
                          <a:effectLst/>
                        </a:rPr>
                        <a:t>نقش مهمی در کشیدن کتف به جلو و پایین دارد</a:t>
                      </a:r>
                      <a:endParaRPr lang="en-US" sz="1400" b="1" dirty="0">
                        <a:effectLst/>
                        <a:latin typeface="Arial" panose="020B0604020202020204" pitchFamily="34" charset="0"/>
                        <a:ea typeface="Arial" panose="020B0604020202020204" pitchFamily="34" charset="0"/>
                      </a:endParaRPr>
                    </a:p>
                  </a:txBody>
                  <a:tcPr marL="95250" marR="95250" marT="50800" marB="50800" anchor="ctr"/>
                </a:tc>
                <a:extLst>
                  <a:ext uri="{0D108BD9-81ED-4DB2-BD59-A6C34878D82A}">
                    <a16:rowId xmlns:a16="http://schemas.microsoft.com/office/drawing/2014/main" val="2200487367"/>
                  </a:ext>
                </a:extLst>
              </a:tr>
              <a:tr h="593099">
                <a:tc>
                  <a:txBody>
                    <a:bodyPr/>
                    <a:lstStyle/>
                    <a:p>
                      <a:pPr marL="0" marR="0" algn="ctr" rtl="1">
                        <a:buNone/>
                      </a:pPr>
                      <a:r>
                        <a:rPr lang="ar-SA" sz="1100" b="1">
                          <a:effectLst/>
                        </a:rPr>
                        <a:t>سرشانه جلویی (Anterior Deltoid)</a:t>
                      </a:r>
                      <a:endParaRPr lang="en-US" sz="1400" b="1">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100" b="1">
                          <a:effectLst/>
                        </a:rPr>
                        <a:t>کمکی / سینرژیست</a:t>
                      </a:r>
                      <a:endParaRPr lang="en-US" sz="1400" b="1">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100" b="1">
                          <a:effectLst/>
                        </a:rPr>
                        <a:t>با زاویه مثبت نیمکت فعال‌تر می‌شود</a:t>
                      </a:r>
                      <a:endParaRPr lang="en-US" sz="1400" b="1">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100" b="1" dirty="0">
                          <a:effectLst/>
                        </a:rPr>
                        <a:t>درگیری بیش از حد آن نشانه فرم اشتباه (شانه‌های جلوزده) است</a:t>
                      </a:r>
                      <a:endParaRPr lang="en-US" sz="1400" b="1" dirty="0">
                        <a:effectLst/>
                        <a:latin typeface="Arial" panose="020B0604020202020204" pitchFamily="34" charset="0"/>
                        <a:ea typeface="Arial" panose="020B0604020202020204" pitchFamily="34" charset="0"/>
                      </a:endParaRPr>
                    </a:p>
                  </a:txBody>
                  <a:tcPr marL="95250" marR="95250" marT="50800" marB="50800" anchor="ctr"/>
                </a:tc>
                <a:extLst>
                  <a:ext uri="{0D108BD9-81ED-4DB2-BD59-A6C34878D82A}">
                    <a16:rowId xmlns:a16="http://schemas.microsoft.com/office/drawing/2014/main" val="1572383999"/>
                  </a:ext>
                </a:extLst>
              </a:tr>
              <a:tr h="593099">
                <a:tc>
                  <a:txBody>
                    <a:bodyPr/>
                    <a:lstStyle/>
                    <a:p>
                      <a:pPr marL="0" marR="0" algn="ctr" rtl="1">
                        <a:buNone/>
                      </a:pPr>
                      <a:r>
                        <a:rPr lang="ar-SA" sz="1100" b="1">
                          <a:effectLst/>
                        </a:rPr>
                        <a:t>پشت بازو / سه‌سر (Triceps Brachii)</a:t>
                      </a:r>
                      <a:endParaRPr lang="en-US" sz="1400" b="1">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100" b="1">
                          <a:effectLst/>
                        </a:rPr>
                        <a:t>کمکی / سینرژیست</a:t>
                      </a:r>
                      <a:endParaRPr lang="en-US" sz="1400" b="1">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100" b="1">
                          <a:effectLst/>
                        </a:rPr>
                        <a:t>به‌ویژه در نیمه بالایی حرکت</a:t>
                      </a:r>
                      <a:endParaRPr lang="en-US" sz="1400" b="1">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100" b="1" dirty="0">
                          <a:effectLst/>
                        </a:rPr>
                        <a:t>با گرفتن دست‌ها به‌هم نزدیک‌تر، فشار بیشتری به پشت بازو منتقل می‌شود</a:t>
                      </a:r>
                      <a:endParaRPr lang="en-US" sz="1400" b="1" dirty="0">
                        <a:effectLst/>
                        <a:latin typeface="Arial" panose="020B0604020202020204" pitchFamily="34" charset="0"/>
                        <a:ea typeface="Arial" panose="020B0604020202020204" pitchFamily="34" charset="0"/>
                      </a:endParaRPr>
                    </a:p>
                  </a:txBody>
                  <a:tcPr marL="95250" marR="95250" marT="50800" marB="50800" anchor="ctr"/>
                </a:tc>
                <a:extLst>
                  <a:ext uri="{0D108BD9-81ED-4DB2-BD59-A6C34878D82A}">
                    <a16:rowId xmlns:a16="http://schemas.microsoft.com/office/drawing/2014/main" val="4148906397"/>
                  </a:ext>
                </a:extLst>
              </a:tr>
              <a:tr h="593099">
                <a:tc>
                  <a:txBody>
                    <a:bodyPr/>
                    <a:lstStyle/>
                    <a:p>
                      <a:pPr marL="0" marR="0" algn="ctr" rtl="1">
                        <a:buNone/>
                      </a:pPr>
                      <a:r>
                        <a:rPr lang="ar-SA" sz="1100" b="1">
                          <a:effectLst/>
                        </a:rPr>
                        <a:t>دندانه‌ای جلویی (Serratus Anterior)</a:t>
                      </a:r>
                      <a:endParaRPr lang="en-US" sz="1400" b="1">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100" b="1">
                          <a:effectLst/>
                        </a:rPr>
                        <a:t>تثبیت‌کننده</a:t>
                      </a:r>
                      <a:endParaRPr lang="en-US" sz="1400" b="1">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100" b="1">
                          <a:effectLst/>
                        </a:rPr>
                        <a:t>در تمام طول حرکت</a:t>
                      </a:r>
                      <a:endParaRPr lang="en-US" sz="1400" b="1">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100" b="1" dirty="0">
                          <a:effectLst/>
                        </a:rPr>
                        <a:t>وظیفه چسباندن کتف به قفسه سینه و جلوگیری از بال‌زدن کتف را دارد</a:t>
                      </a:r>
                      <a:endParaRPr lang="en-US" sz="1400" b="1" dirty="0">
                        <a:effectLst/>
                        <a:latin typeface="Arial" panose="020B0604020202020204" pitchFamily="34" charset="0"/>
                        <a:ea typeface="Arial" panose="020B0604020202020204" pitchFamily="34" charset="0"/>
                      </a:endParaRPr>
                    </a:p>
                  </a:txBody>
                  <a:tcPr marL="95250" marR="95250" marT="50800" marB="50800" anchor="ctr"/>
                </a:tc>
                <a:extLst>
                  <a:ext uri="{0D108BD9-81ED-4DB2-BD59-A6C34878D82A}">
                    <a16:rowId xmlns:a16="http://schemas.microsoft.com/office/drawing/2014/main" val="45193325"/>
                  </a:ext>
                </a:extLst>
              </a:tr>
              <a:tr h="593099">
                <a:tc>
                  <a:txBody>
                    <a:bodyPr/>
                    <a:lstStyle/>
                    <a:p>
                      <a:pPr marL="0" marR="0" algn="ctr" rtl="1">
                        <a:buNone/>
                      </a:pPr>
                      <a:r>
                        <a:rPr lang="ar-SA" sz="1100" b="1">
                          <a:effectLst/>
                        </a:rPr>
                        <a:t>ذوزنقه‌ای (Trapezius)</a:t>
                      </a:r>
                      <a:endParaRPr lang="en-US" sz="1400" b="1">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100" b="1">
                          <a:effectLst/>
                        </a:rPr>
                        <a:t>تثبیت‌کننده</a:t>
                      </a:r>
                      <a:endParaRPr lang="en-US" sz="1400" b="1">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100" b="1">
                          <a:effectLst/>
                        </a:rPr>
                        <a:t>بخش‌های میانی و پایینی</a:t>
                      </a:r>
                      <a:endParaRPr lang="en-US" sz="1400" b="1">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100" b="1" dirty="0">
                          <a:effectLst/>
                        </a:rPr>
                        <a:t>با قرار دادن صحیح کتف‌ها، پایگاه محکمی برای پرس کردن ایجاد می‌کند</a:t>
                      </a:r>
                      <a:endParaRPr lang="en-US" sz="1400" b="1" dirty="0">
                        <a:effectLst/>
                        <a:latin typeface="Arial" panose="020B0604020202020204" pitchFamily="34" charset="0"/>
                        <a:ea typeface="Arial" panose="020B0604020202020204" pitchFamily="34" charset="0"/>
                      </a:endParaRPr>
                    </a:p>
                  </a:txBody>
                  <a:tcPr marL="95250" marR="95250" marT="50800" marB="50800" anchor="ctr"/>
                </a:tc>
                <a:extLst>
                  <a:ext uri="{0D108BD9-81ED-4DB2-BD59-A6C34878D82A}">
                    <a16:rowId xmlns:a16="http://schemas.microsoft.com/office/drawing/2014/main" val="1011294768"/>
                  </a:ext>
                </a:extLst>
              </a:tr>
              <a:tr h="593099">
                <a:tc>
                  <a:txBody>
                    <a:bodyPr/>
                    <a:lstStyle/>
                    <a:p>
                      <a:pPr marL="0" marR="0" algn="ctr" rtl="1">
                        <a:buNone/>
                      </a:pPr>
                      <a:r>
                        <a:rPr lang="ar-SA" sz="1100" b="1">
                          <a:effectLst/>
                        </a:rPr>
                        <a:t>زیربغل (Latissimus Dorsi)</a:t>
                      </a:r>
                      <a:endParaRPr lang="en-US" sz="1400" b="1">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100" b="1">
                          <a:effectLst/>
                        </a:rPr>
                        <a:t>تثبیت‌کننده غیرمستقیم</a:t>
                      </a:r>
                      <a:endParaRPr lang="en-US" sz="1400" b="1">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100" b="1">
                          <a:effectLst/>
                        </a:rPr>
                        <a:t>در فاز پایین آوردن</a:t>
                      </a:r>
                      <a:endParaRPr lang="en-US" sz="1400" b="1">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100" b="1" dirty="0">
                          <a:effectLst/>
                        </a:rPr>
                        <a:t>با انقباض خفیف آن می‌توان مسیر پایین آوردن هالتر را کنترل کرد</a:t>
                      </a:r>
                      <a:endParaRPr lang="en-US" sz="1400" b="1" dirty="0">
                        <a:effectLst/>
                        <a:latin typeface="Arial" panose="020B0604020202020204" pitchFamily="34" charset="0"/>
                        <a:ea typeface="Arial" panose="020B0604020202020204" pitchFamily="34" charset="0"/>
                      </a:endParaRPr>
                    </a:p>
                  </a:txBody>
                  <a:tcPr marL="95250" marR="95250" marT="50800" marB="50800" anchor="ctr"/>
                </a:tc>
                <a:extLst>
                  <a:ext uri="{0D108BD9-81ED-4DB2-BD59-A6C34878D82A}">
                    <a16:rowId xmlns:a16="http://schemas.microsoft.com/office/drawing/2014/main" val="1418392745"/>
                  </a:ext>
                </a:extLst>
              </a:tr>
            </a:tbl>
          </a:graphicData>
        </a:graphic>
      </p:graphicFrame>
    </p:spTree>
    <p:extLst>
      <p:ext uri="{BB962C8B-B14F-4D97-AF65-F5344CB8AC3E}">
        <p14:creationId xmlns:p14="http://schemas.microsoft.com/office/powerpoint/2010/main" val="42534377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12B50B7-31FC-4090-A029-6ACA19EAF8A2}"/>
              </a:ext>
            </a:extLst>
          </p:cNvPr>
          <p:cNvSpPr txBox="1"/>
          <p:nvPr/>
        </p:nvSpPr>
        <p:spPr>
          <a:xfrm>
            <a:off x="3133828" y="431398"/>
            <a:ext cx="8130832" cy="1015663"/>
          </a:xfrm>
          <a:prstGeom prst="rect">
            <a:avLst/>
          </a:prstGeom>
          <a:noFill/>
        </p:spPr>
        <p:txBody>
          <a:bodyPr wrap="square" rtlCol="1">
            <a:spAutoFit/>
          </a:bodyPr>
          <a:lstStyle/>
          <a:p>
            <a:pPr algn="ctr" rtl="1"/>
            <a:r>
              <a:rPr lang="ar-SA" sz="2400" b="1" dirty="0">
                <a:solidFill>
                  <a:srgbClr val="FF0000"/>
                </a:solidFill>
              </a:rPr>
              <a:t>انواع پرس سینه بر اساس زاویه و هدف</a:t>
            </a:r>
            <a:endParaRPr lang="en-US" sz="2400" b="1" dirty="0">
              <a:solidFill>
                <a:srgbClr val="FF0000"/>
              </a:solidFill>
            </a:endParaRPr>
          </a:p>
          <a:p>
            <a:pPr algn="r" rtl="1"/>
            <a:r>
              <a:rPr lang="ar-SA" dirty="0"/>
              <a:t>زاویه نیمکت تعیین می‌کند کدام بخش از عضله سینه بیشتر تحت فشار قرار گیرد. هر سه نوع زیر باید بخشی از برنامه تمرینی جامع شما باشند:</a:t>
            </a:r>
            <a:endParaRPr lang="en-US" dirty="0"/>
          </a:p>
        </p:txBody>
      </p:sp>
      <p:sp>
        <p:nvSpPr>
          <p:cNvPr id="5" name="Rectangle 4">
            <a:extLst>
              <a:ext uri="{FF2B5EF4-FFF2-40B4-BE49-F238E27FC236}">
                <a16:creationId xmlns:a16="http://schemas.microsoft.com/office/drawing/2014/main" id="{CFCA901F-7CB9-469D-9612-FE215984440E}"/>
              </a:ext>
            </a:extLst>
          </p:cNvPr>
          <p:cNvSpPr/>
          <p:nvPr/>
        </p:nvSpPr>
        <p:spPr>
          <a:xfrm>
            <a:off x="2527540" y="1742526"/>
            <a:ext cx="8737120" cy="3970318"/>
          </a:xfrm>
          <a:prstGeom prst="rect">
            <a:avLst/>
          </a:prstGeom>
        </p:spPr>
        <p:txBody>
          <a:bodyPr wrap="square">
            <a:spAutoFit/>
          </a:bodyPr>
          <a:lstStyle/>
          <a:p>
            <a:pPr algn="r" rtl="1"/>
            <a:r>
              <a:rPr lang="ar-SA" b="1" dirty="0"/>
              <a:t>پرس سینه تخت (Flat Bench Press)</a:t>
            </a:r>
            <a:endParaRPr lang="en-US" b="1" dirty="0"/>
          </a:p>
          <a:p>
            <a:pPr algn="r" rtl="1"/>
            <a:r>
              <a:rPr lang="ar-SA" dirty="0"/>
              <a:t>زاویه نیمکت: </a:t>
            </a:r>
            <a:r>
              <a:rPr lang="ar-SA" b="1" dirty="0"/>
              <a:t>صفر درجه</a:t>
            </a:r>
            <a:r>
              <a:rPr lang="ar-SA" dirty="0"/>
              <a:t> — رایج‌ترین و پایه‌ای‌ترین نوع. تمامی بخش‌های عضله سینه را به‌طور متعادل و همزمان درگیر می‌کند. برای افزایش قدرت و حجم کلی سینه بهترین انتخاب است و معمولاً بالاترین وزنه را در این زاویه می‌توان جابه‌جا کرد.</a:t>
            </a:r>
            <a:endParaRPr lang="en-US" dirty="0"/>
          </a:p>
          <a:p>
            <a:pPr algn="r"/>
            <a:r>
              <a:rPr lang="ar-SA" dirty="0"/>
              <a:t> </a:t>
            </a:r>
            <a:endParaRPr lang="en-US" dirty="0"/>
          </a:p>
          <a:p>
            <a:pPr algn="r" rtl="1"/>
            <a:r>
              <a:rPr lang="ar-SA" b="1" dirty="0"/>
              <a:t>پرس بالاسینه (Incline Bench Press)</a:t>
            </a:r>
            <a:endParaRPr lang="en-US" b="1" dirty="0"/>
          </a:p>
          <a:p>
            <a:pPr algn="r" rtl="1"/>
            <a:r>
              <a:rPr lang="ar-SA" dirty="0"/>
              <a:t>زاویه نیمکت: </a:t>
            </a:r>
            <a:r>
              <a:rPr lang="ar-SA" b="1" dirty="0"/>
              <a:t>۳۰ تا ۴۵ درجه مثبت</a:t>
            </a:r>
            <a:r>
              <a:rPr lang="ar-SA" dirty="0"/>
              <a:t> — فشار اصلی را روی بخش فوقانی (کلاویکولار) سینه و سرشانه جلویی متمرکز می‌کند. بسیاری از بدنسازان حرفه‌ای زاویه ۳۰ درجه را به ۴۵ درجه ترجیح می‌دهند، زیرا در ۴۵ درجه سرشانه بیش از حد درگیر می‌شود و از فشار مستقیم بر بالاسینه کاسته می‌شود.</a:t>
            </a:r>
            <a:endParaRPr lang="en-US" dirty="0"/>
          </a:p>
          <a:p>
            <a:pPr algn="r"/>
            <a:r>
              <a:rPr lang="ar-SA" dirty="0"/>
              <a:t> </a:t>
            </a:r>
            <a:endParaRPr lang="en-US" dirty="0"/>
          </a:p>
          <a:p>
            <a:pPr algn="r" rtl="1"/>
            <a:r>
              <a:rPr lang="ar-SA" b="1" dirty="0"/>
              <a:t>پرس زیر سینه (Decline Bench Press)</a:t>
            </a:r>
            <a:endParaRPr lang="en-US" b="1" dirty="0"/>
          </a:p>
          <a:p>
            <a:pPr algn="r" rtl="1"/>
            <a:r>
              <a:rPr lang="ar-SA" dirty="0"/>
              <a:t>زاویه نیمکت: </a:t>
            </a:r>
            <a:r>
              <a:rPr lang="ar-SA" b="1" dirty="0"/>
              <a:t>۱۵ تا ۳۰ درجه منفی</a:t>
            </a:r>
            <a:r>
              <a:rPr lang="ar-SA" dirty="0"/>
              <a:t> — فشار را روی بخش تحتانی (استرنوکوستال) سینه متمرکز می‌کند. مزیت بزرگ این حرکت درگیری کمتر سرشانه است که آن را برای افراد با مشکلات شانه مناسب‌تر می‌سازد. معمولاً وزنه بیشتری نسبت به پرس تخت می‌توان در این زاویه جابه‌جا کرد.</a:t>
            </a:r>
            <a:endParaRPr lang="en-US" dirty="0"/>
          </a:p>
        </p:txBody>
      </p:sp>
      <p:pic>
        <p:nvPicPr>
          <p:cNvPr id="7" name="Picture 6">
            <a:extLst>
              <a:ext uri="{FF2B5EF4-FFF2-40B4-BE49-F238E27FC236}">
                <a16:creationId xmlns:a16="http://schemas.microsoft.com/office/drawing/2014/main" id="{095DB95A-EED8-40F4-B157-82E64A1E7145}"/>
              </a:ext>
            </a:extLst>
          </p:cNvPr>
          <p:cNvPicPr>
            <a:picLocks noChangeAspect="1"/>
          </p:cNvPicPr>
          <p:nvPr/>
        </p:nvPicPr>
        <p:blipFill rotWithShape="1">
          <a:blip r:embed="rId2">
            <a:extLst>
              <a:ext uri="{28A0092B-C50C-407E-A947-70E740481C1C}">
                <a14:useLocalDpi xmlns:a14="http://schemas.microsoft.com/office/drawing/2010/main" val="0"/>
              </a:ext>
            </a:extLst>
          </a:blip>
          <a:srcRect r="67009"/>
          <a:stretch/>
        </p:blipFill>
        <p:spPr>
          <a:xfrm flipH="1">
            <a:off x="0" y="0"/>
            <a:ext cx="1969597" cy="6858000"/>
          </a:xfrm>
          <a:prstGeom prst="rect">
            <a:avLst/>
          </a:prstGeom>
        </p:spPr>
      </p:pic>
    </p:spTree>
    <p:extLst>
      <p:ext uri="{BB962C8B-B14F-4D97-AF65-F5344CB8AC3E}">
        <p14:creationId xmlns:p14="http://schemas.microsoft.com/office/powerpoint/2010/main" val="8057551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12B50B7-31FC-4090-A029-6ACA19EAF8A2}"/>
              </a:ext>
            </a:extLst>
          </p:cNvPr>
          <p:cNvSpPr txBox="1"/>
          <p:nvPr/>
        </p:nvSpPr>
        <p:spPr>
          <a:xfrm>
            <a:off x="2299224" y="318183"/>
            <a:ext cx="7524544" cy="769441"/>
          </a:xfrm>
          <a:prstGeom prst="rect">
            <a:avLst/>
          </a:prstGeom>
          <a:noFill/>
        </p:spPr>
        <p:txBody>
          <a:bodyPr wrap="square" rtlCol="1">
            <a:spAutoFit/>
          </a:bodyPr>
          <a:lstStyle/>
          <a:p>
            <a:pPr algn="ctr" rtl="1"/>
            <a:r>
              <a:rPr lang="ar-SA" sz="4400" b="1" dirty="0">
                <a:solidFill>
                  <a:srgbClr val="FF0000"/>
                </a:solidFill>
              </a:rPr>
              <a:t>راه‌اندازی و تنظیم پیش از تمرین</a:t>
            </a:r>
            <a:endParaRPr lang="en-US" sz="4400" b="1" dirty="0">
              <a:solidFill>
                <a:srgbClr val="FF0000"/>
              </a:solidFill>
            </a:endParaRPr>
          </a:p>
        </p:txBody>
      </p:sp>
      <p:sp>
        <p:nvSpPr>
          <p:cNvPr id="5" name="Rectangle 4">
            <a:extLst>
              <a:ext uri="{FF2B5EF4-FFF2-40B4-BE49-F238E27FC236}">
                <a16:creationId xmlns:a16="http://schemas.microsoft.com/office/drawing/2014/main" id="{CFCA901F-7CB9-469D-9612-FE215984440E}"/>
              </a:ext>
            </a:extLst>
          </p:cNvPr>
          <p:cNvSpPr/>
          <p:nvPr/>
        </p:nvSpPr>
        <p:spPr>
          <a:xfrm>
            <a:off x="655609" y="1093794"/>
            <a:ext cx="10705380" cy="3785652"/>
          </a:xfrm>
          <a:prstGeom prst="rect">
            <a:avLst/>
          </a:prstGeom>
        </p:spPr>
        <p:txBody>
          <a:bodyPr wrap="square">
            <a:spAutoFit/>
          </a:bodyPr>
          <a:lstStyle/>
          <a:p>
            <a:pPr algn="r" rtl="1"/>
            <a:r>
              <a:rPr lang="ar-SA" sz="2000" b="1" dirty="0"/>
              <a:t>انتخاب ارتفاع مناسب </a:t>
            </a:r>
            <a:endParaRPr lang="fa-IR" sz="2000" b="1" dirty="0"/>
          </a:p>
          <a:p>
            <a:pPr algn="r" rtl="1"/>
            <a:r>
              <a:rPr lang="ar-SA" sz="2000" dirty="0"/>
              <a:t>یکی از مهم‌ترین و اغلب نادیده‌گرفته‌شده‌ترین جنبه‌ها، تنظیم صحیح ارتفاع </a:t>
            </a:r>
            <a:r>
              <a:rPr lang="fa-IR" sz="2000" dirty="0"/>
              <a:t>نشیمنگاه</a:t>
            </a:r>
            <a:r>
              <a:rPr lang="ar-SA" sz="2000" dirty="0"/>
              <a:t> است. هالتر باید در جایی قرار گیرد که برای برداشتن آن نیازی به قوس کامل آرنج نداشته باشید. ارتفاع ایده‌آل جایی است که با بازوهایی کمی خم (حدود ۱۰ تا ۱۵ درجه) بتوانید هالتر را از رک بردارید.</a:t>
            </a:r>
            <a:endParaRPr lang="fa-IR" sz="2000" dirty="0"/>
          </a:p>
          <a:p>
            <a:pPr algn="r" rtl="1"/>
            <a:endParaRPr lang="en-US" sz="2000" dirty="0"/>
          </a:p>
          <a:p>
            <a:pPr algn="r" rtl="1"/>
            <a:r>
              <a:rPr lang="ar-SA" sz="2000" b="1" dirty="0"/>
              <a:t>گرم‌کردن هدفمند (Targeted Warm-Up)</a:t>
            </a:r>
            <a:endParaRPr lang="en-US" sz="2000" b="1" dirty="0"/>
          </a:p>
          <a:p>
            <a:pPr algn="r" rtl="1"/>
            <a:r>
              <a:rPr lang="ar-SA" sz="2000" dirty="0"/>
              <a:t>گرم‌کردن برای پرس سینه باید مفصل شانه، کتف و آرنج را آماده کند. پروتکل پیشنهادی:</a:t>
            </a:r>
            <a:endParaRPr lang="en-US" sz="2000" dirty="0"/>
          </a:p>
          <a:p>
            <a:pPr algn="r"/>
            <a:r>
              <a:rPr lang="ar-SA" sz="2000" dirty="0"/>
              <a:t> </a:t>
            </a:r>
            <a:endParaRPr lang="en-US" sz="2000" dirty="0"/>
          </a:p>
          <a:p>
            <a:pPr lvl="0" algn="r" rtl="1"/>
            <a:r>
              <a:rPr lang="ar-SA" sz="2000" dirty="0"/>
              <a:t>۱۵ تکرار حرکت Band Pull-Apart</a:t>
            </a:r>
            <a:r>
              <a:rPr lang="fa-IR" sz="2000" dirty="0"/>
              <a:t> (</a:t>
            </a:r>
            <a:r>
              <a:rPr lang="en-US" sz="2000" dirty="0" err="1"/>
              <a:t>کشش</a:t>
            </a:r>
            <a:r>
              <a:rPr lang="en-US" sz="2000" dirty="0"/>
              <a:t> </a:t>
            </a:r>
            <a:r>
              <a:rPr lang="en-US" sz="2000" dirty="0" err="1"/>
              <a:t>کش</a:t>
            </a:r>
            <a:r>
              <a:rPr lang="en-US" sz="2000" dirty="0"/>
              <a:t> </a:t>
            </a:r>
            <a:r>
              <a:rPr lang="en-US" sz="2000" dirty="0" err="1"/>
              <a:t>به</a:t>
            </a:r>
            <a:r>
              <a:rPr lang="en-US" sz="2000" dirty="0"/>
              <a:t> </a:t>
            </a:r>
            <a:r>
              <a:rPr lang="en-US" sz="2000" dirty="0" err="1"/>
              <a:t>طرفین</a:t>
            </a:r>
            <a:r>
              <a:rPr lang="fa-IR" sz="2000" dirty="0"/>
              <a:t>)</a:t>
            </a:r>
            <a:r>
              <a:rPr lang="ar-SA" sz="2000" dirty="0"/>
              <a:t> برای فعال‌سازی عضلات پشت شانه</a:t>
            </a:r>
            <a:endParaRPr lang="en-US" sz="2000" dirty="0"/>
          </a:p>
          <a:p>
            <a:pPr lvl="0" algn="r" rtl="1"/>
            <a:r>
              <a:rPr lang="ar-SA" sz="2000" dirty="0"/>
              <a:t>۱۵ تکرار Face Pull برای تقویت کاف‌ربندی و جلوگیری از آسیب روتاتور کاف</a:t>
            </a:r>
            <a:endParaRPr lang="en-US" sz="2000" dirty="0"/>
          </a:p>
          <a:p>
            <a:pPr lvl="0" algn="r" rtl="1"/>
            <a:r>
              <a:rPr lang="ar-SA" sz="2000" dirty="0"/>
              <a:t>چرخش‌های کنترل‌شده مچ و شانه</a:t>
            </a:r>
            <a:endParaRPr lang="en-US" sz="2000" dirty="0"/>
          </a:p>
          <a:p>
            <a:pPr lvl="0" algn="r" rtl="1"/>
            <a:r>
              <a:rPr lang="ar-SA" sz="2000" dirty="0"/>
              <a:t>۲ تا ۳ ست گرم‌کننده با بار ۴۰٪، </a:t>
            </a:r>
            <a:endParaRPr lang="en-US" sz="2000" dirty="0"/>
          </a:p>
        </p:txBody>
      </p:sp>
      <p:pic>
        <p:nvPicPr>
          <p:cNvPr id="7" name="Picture 6">
            <a:extLst>
              <a:ext uri="{FF2B5EF4-FFF2-40B4-BE49-F238E27FC236}">
                <a16:creationId xmlns:a16="http://schemas.microsoft.com/office/drawing/2014/main" id="{095DB95A-EED8-40F4-B157-82E64A1E7145}"/>
              </a:ext>
            </a:extLst>
          </p:cNvPr>
          <p:cNvPicPr>
            <a:picLocks noChangeAspect="1"/>
          </p:cNvPicPr>
          <p:nvPr/>
        </p:nvPicPr>
        <p:blipFill rotWithShape="1">
          <a:blip r:embed="rId2">
            <a:extLst>
              <a:ext uri="{28A0092B-C50C-407E-A947-70E740481C1C}">
                <a14:useLocalDpi xmlns:a14="http://schemas.microsoft.com/office/drawing/2010/main" val="0"/>
              </a:ext>
            </a:extLst>
          </a:blip>
          <a:srcRect r="67009"/>
          <a:stretch/>
        </p:blipFill>
        <p:spPr>
          <a:xfrm rot="16200000" flipH="1">
            <a:off x="5353052" y="19052"/>
            <a:ext cx="1485898" cy="12192002"/>
          </a:xfrm>
          <a:prstGeom prst="rect">
            <a:avLst/>
          </a:prstGeom>
        </p:spPr>
      </p:pic>
    </p:spTree>
    <p:extLst>
      <p:ext uri="{BB962C8B-B14F-4D97-AF65-F5344CB8AC3E}">
        <p14:creationId xmlns:p14="http://schemas.microsoft.com/office/powerpoint/2010/main" val="40917878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12B50B7-31FC-4090-A029-6ACA19EAF8A2}"/>
              </a:ext>
            </a:extLst>
          </p:cNvPr>
          <p:cNvSpPr txBox="1"/>
          <p:nvPr/>
        </p:nvSpPr>
        <p:spPr>
          <a:xfrm>
            <a:off x="2333728" y="473456"/>
            <a:ext cx="7524544" cy="1311128"/>
          </a:xfrm>
          <a:prstGeom prst="rect">
            <a:avLst/>
          </a:prstGeom>
          <a:noFill/>
        </p:spPr>
        <p:txBody>
          <a:bodyPr wrap="square" rtlCol="1">
            <a:spAutoFit/>
          </a:bodyPr>
          <a:lstStyle/>
          <a:p>
            <a:pPr algn="ctr">
              <a:lnSpc>
                <a:spcPct val="120000"/>
              </a:lnSpc>
              <a:spcAft>
                <a:spcPts val="1200"/>
              </a:spcAft>
            </a:pPr>
            <a:r>
              <a:rPr lang="fa-IR" sz="6600" b="1">
                <a:ln w="3175">
                  <a:noFill/>
                </a:ln>
                <a:gradFill flip="none" rotWithShape="1">
                  <a:gsLst>
                    <a:gs pos="0">
                      <a:srgbClr val="B10E23"/>
                    </a:gs>
                    <a:gs pos="100000">
                      <a:srgbClr val="ED1B35"/>
                    </a:gs>
                  </a:gsLst>
                  <a:lin ang="0" scaled="1"/>
                  <a:tileRect/>
                </a:gradFill>
                <a:effectLst>
                  <a:outerShdw blurRad="88900" sx="102000" sy="102000" algn="ctr" rotWithShape="0">
                    <a:prstClr val="black">
                      <a:alpha val="20000"/>
                    </a:prstClr>
                  </a:outerShdw>
                </a:effectLst>
                <a:latin typeface="Lalezar" panose="00000500000000000000" pitchFamily="2" charset="-78"/>
                <a:cs typeface="B Titr" panose="00000700000000000000" pitchFamily="2" charset="-78"/>
              </a:rPr>
              <a:t>تیتر خود را وارد کنید</a:t>
            </a:r>
            <a:endParaRPr lang="en-US" sz="6600" b="1">
              <a:ln w="3175">
                <a:noFill/>
              </a:ln>
              <a:gradFill flip="none" rotWithShape="1">
                <a:gsLst>
                  <a:gs pos="0">
                    <a:srgbClr val="B10E23"/>
                  </a:gs>
                  <a:gs pos="100000">
                    <a:srgbClr val="ED1B35"/>
                  </a:gs>
                </a:gsLst>
                <a:lin ang="0" scaled="1"/>
                <a:tileRect/>
              </a:gradFill>
              <a:effectLst>
                <a:outerShdw blurRad="88900" sx="102000" sy="102000" algn="ctr" rotWithShape="0">
                  <a:prstClr val="black">
                    <a:alpha val="20000"/>
                  </a:prstClr>
                </a:outerShdw>
              </a:effectLst>
              <a:latin typeface="Lalezar" panose="00000500000000000000" pitchFamily="2" charset="-78"/>
              <a:cs typeface="B Titr" panose="00000700000000000000" pitchFamily="2" charset="-78"/>
            </a:endParaRPr>
          </a:p>
        </p:txBody>
      </p:sp>
      <p:pic>
        <p:nvPicPr>
          <p:cNvPr id="8" name="Picture 7">
            <a:extLst>
              <a:ext uri="{FF2B5EF4-FFF2-40B4-BE49-F238E27FC236}">
                <a16:creationId xmlns:a16="http://schemas.microsoft.com/office/drawing/2014/main" id="{230B1953-9E76-416F-8FC9-02342EC3B811}"/>
              </a:ext>
            </a:extLst>
          </p:cNvPr>
          <p:cNvPicPr>
            <a:picLocks noChangeAspect="1"/>
          </p:cNvPicPr>
          <p:nvPr/>
        </p:nvPicPr>
        <p:blipFill rotWithShape="1">
          <a:blip r:embed="rId2">
            <a:extLst>
              <a:ext uri="{28A0092B-C50C-407E-A947-70E740481C1C}">
                <a14:useLocalDpi xmlns:a14="http://schemas.microsoft.com/office/drawing/2010/main" val="0"/>
              </a:ext>
            </a:extLst>
          </a:blip>
          <a:srcRect r="23720"/>
          <a:stretch/>
        </p:blipFill>
        <p:spPr>
          <a:xfrm rot="16200000">
            <a:off x="4422466" y="-4422466"/>
            <a:ext cx="3347070" cy="12192002"/>
          </a:xfrm>
          <a:prstGeom prst="rect">
            <a:avLst/>
          </a:prstGeom>
        </p:spPr>
      </p:pic>
      <p:sp>
        <p:nvSpPr>
          <p:cNvPr id="9" name="TextBox 8">
            <a:extLst>
              <a:ext uri="{FF2B5EF4-FFF2-40B4-BE49-F238E27FC236}">
                <a16:creationId xmlns:a16="http://schemas.microsoft.com/office/drawing/2014/main" id="{ECBFF0BE-A7E9-4E5A-8894-D8C22908D2CB}"/>
              </a:ext>
            </a:extLst>
          </p:cNvPr>
          <p:cNvSpPr txBox="1"/>
          <p:nvPr/>
        </p:nvSpPr>
        <p:spPr>
          <a:xfrm>
            <a:off x="1173193" y="3760143"/>
            <a:ext cx="9937630" cy="2308324"/>
          </a:xfrm>
          <a:prstGeom prst="rect">
            <a:avLst/>
          </a:prstGeom>
          <a:noFill/>
        </p:spPr>
        <p:txBody>
          <a:bodyPr wrap="square" rtlCol="1">
            <a:spAutoFit/>
          </a:bodyPr>
          <a:lstStyle/>
          <a:p>
            <a:pPr algn="ctr" rtl="1"/>
            <a:r>
              <a:rPr lang="ar-SA" sz="3600" b="1" dirty="0">
                <a:solidFill>
                  <a:srgbClr val="FF0000"/>
                </a:solidFill>
              </a:rPr>
              <a:t>آموزش گام‌به‌گام تکنیک صحیح</a:t>
            </a:r>
            <a:endParaRPr lang="en-US" sz="3600" b="1" dirty="0">
              <a:solidFill>
                <a:srgbClr val="FF0000"/>
              </a:solidFill>
            </a:endParaRPr>
          </a:p>
          <a:p>
            <a:pPr algn="ctr"/>
            <a:r>
              <a:rPr lang="ar-SA" sz="3600" dirty="0">
                <a:solidFill>
                  <a:srgbClr val="FF0000"/>
                </a:solidFill>
              </a:rPr>
              <a:t>فرم صحیح در پرس سینه نه‌تنها از آسیب جلوگیری می‌کند، بلکه مستقیماً بر میزان وزنه‌ای که می‌توانید جابه‌جا کنید تأثیر می‌گذارد. هر مرحله زیر را با دقت رعایت کنید:</a:t>
            </a:r>
            <a:endParaRPr lang="en-US" sz="19900" b="1" dirty="0">
              <a:ln w="3175">
                <a:noFill/>
              </a:ln>
              <a:solidFill>
                <a:srgbClr val="FF0000"/>
              </a:solidFill>
              <a:effectLst>
                <a:outerShdw blurRad="88900" sx="102000" sy="102000" algn="ctr" rotWithShape="0">
                  <a:prstClr val="black">
                    <a:alpha val="20000"/>
                  </a:prstClr>
                </a:outerShdw>
              </a:effectLst>
              <a:latin typeface="Lalezar" panose="00000500000000000000" pitchFamily="2" charset="-78"/>
              <a:cs typeface="B Titr" panose="00000700000000000000" pitchFamily="2" charset="-78"/>
            </a:endParaRPr>
          </a:p>
        </p:txBody>
      </p:sp>
    </p:spTree>
    <p:extLst>
      <p:ext uri="{BB962C8B-B14F-4D97-AF65-F5344CB8AC3E}">
        <p14:creationId xmlns:p14="http://schemas.microsoft.com/office/powerpoint/2010/main" val="65087797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382F43-8ABD-D5BA-311A-5D92C1C7AE36}"/>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FE1DC0F6-D91A-5BA9-C71C-2A8D52919E34}"/>
              </a:ext>
            </a:extLst>
          </p:cNvPr>
          <p:cNvSpPr txBox="1"/>
          <p:nvPr/>
        </p:nvSpPr>
        <p:spPr>
          <a:xfrm>
            <a:off x="2100816" y="198483"/>
            <a:ext cx="7524544" cy="2123658"/>
          </a:xfrm>
          <a:prstGeom prst="rect">
            <a:avLst/>
          </a:prstGeom>
          <a:noFill/>
        </p:spPr>
        <p:txBody>
          <a:bodyPr wrap="square" rtlCol="1">
            <a:spAutoFit/>
          </a:bodyPr>
          <a:lstStyle/>
          <a:p>
            <a:pPr algn="r" rtl="1"/>
            <a:r>
              <a:rPr lang="ar-SA" sz="2400" b="1" dirty="0">
                <a:solidFill>
                  <a:srgbClr val="FF0000"/>
                </a:solidFill>
              </a:rPr>
              <a:t>مرحله ۱: قرارگیری صحیح روی نیمکت</a:t>
            </a:r>
            <a:endParaRPr lang="en-US" sz="2400" b="1" dirty="0">
              <a:solidFill>
                <a:srgbClr val="FF0000"/>
              </a:solidFill>
            </a:endParaRPr>
          </a:p>
          <a:p>
            <a:pPr lvl="0" algn="r" rtl="1"/>
            <a:r>
              <a:rPr lang="ar-SA" dirty="0"/>
              <a:t>به پشت روی نیمکت دراز بکشید؛ چشمان شما باید دقیقاً زیر هالتر قرار گیرند.</a:t>
            </a:r>
            <a:endParaRPr lang="en-US" dirty="0"/>
          </a:p>
          <a:p>
            <a:pPr lvl="0" algn="r" rtl="1"/>
            <a:r>
              <a:rPr lang="ar-SA" dirty="0"/>
              <a:t>پاها را محکم و صاف روی زمین قرار دهید. پاشنه‌ها باید کاملاً روی زمین باشند، نه روی پنجه‌ها.</a:t>
            </a:r>
            <a:endParaRPr lang="en-US" dirty="0"/>
          </a:p>
          <a:p>
            <a:pPr lvl="0" algn="r" rtl="1"/>
            <a:r>
              <a:rPr lang="ar-SA" dirty="0"/>
              <a:t>تیغه‌های شانه (Scapulae) را به سمت پایین و داخل بکشید و آن‌ها را روی نیمکت «قفل» کنید. این کار یک پایگاه محکم و پایدار ایجاد می‌کند.</a:t>
            </a:r>
            <a:endParaRPr lang="en-US" dirty="0"/>
          </a:p>
          <a:p>
            <a:pPr lvl="0" algn="r" rtl="1"/>
            <a:r>
              <a:rPr lang="ar-SA" dirty="0"/>
              <a:t>قفسه سینه را کمی بالا دهید تا قوس طبیعی ستون فقرات حفظ شود. این قوس نباید بیش از ۲ تا ۳ سانتی‌متر باشد.</a:t>
            </a:r>
            <a:endParaRPr lang="en-US" dirty="0"/>
          </a:p>
        </p:txBody>
      </p:sp>
      <p:pic>
        <p:nvPicPr>
          <p:cNvPr id="4" name="Picture 3">
            <a:extLst>
              <a:ext uri="{FF2B5EF4-FFF2-40B4-BE49-F238E27FC236}">
                <a16:creationId xmlns:a16="http://schemas.microsoft.com/office/drawing/2014/main" id="{FAA309E2-F283-EDEC-EEDD-3BE3B7456623}"/>
              </a:ext>
            </a:extLst>
          </p:cNvPr>
          <p:cNvPicPr>
            <a:picLocks noChangeAspect="1"/>
          </p:cNvPicPr>
          <p:nvPr/>
        </p:nvPicPr>
        <p:blipFill rotWithShape="1">
          <a:blip r:embed="rId2">
            <a:extLst>
              <a:ext uri="{28A0092B-C50C-407E-A947-70E740481C1C}">
                <a14:useLocalDpi xmlns:a14="http://schemas.microsoft.com/office/drawing/2010/main" val="0"/>
              </a:ext>
            </a:extLst>
          </a:blip>
          <a:srcRect r="67009"/>
          <a:stretch/>
        </p:blipFill>
        <p:spPr>
          <a:xfrm>
            <a:off x="10222403" y="0"/>
            <a:ext cx="1969597" cy="6858000"/>
          </a:xfrm>
          <a:prstGeom prst="rect">
            <a:avLst/>
          </a:prstGeom>
        </p:spPr>
      </p:pic>
      <p:pic>
        <p:nvPicPr>
          <p:cNvPr id="7" name="Picture 6">
            <a:extLst>
              <a:ext uri="{FF2B5EF4-FFF2-40B4-BE49-F238E27FC236}">
                <a16:creationId xmlns:a16="http://schemas.microsoft.com/office/drawing/2014/main" id="{C0E05B6C-0E52-4108-31C0-94141F43BF3C}"/>
              </a:ext>
            </a:extLst>
          </p:cNvPr>
          <p:cNvPicPr>
            <a:picLocks noChangeAspect="1"/>
          </p:cNvPicPr>
          <p:nvPr/>
        </p:nvPicPr>
        <p:blipFill rotWithShape="1">
          <a:blip r:embed="rId2">
            <a:extLst>
              <a:ext uri="{28A0092B-C50C-407E-A947-70E740481C1C}">
                <a14:useLocalDpi xmlns:a14="http://schemas.microsoft.com/office/drawing/2010/main" val="0"/>
              </a:ext>
            </a:extLst>
          </a:blip>
          <a:srcRect r="67009"/>
          <a:stretch/>
        </p:blipFill>
        <p:spPr>
          <a:xfrm flipH="1">
            <a:off x="0" y="0"/>
            <a:ext cx="1969597" cy="6858000"/>
          </a:xfrm>
          <a:prstGeom prst="rect">
            <a:avLst/>
          </a:prstGeom>
        </p:spPr>
      </p:pic>
      <p:sp>
        <p:nvSpPr>
          <p:cNvPr id="3" name="TextBox 2">
            <a:extLst>
              <a:ext uri="{FF2B5EF4-FFF2-40B4-BE49-F238E27FC236}">
                <a16:creationId xmlns:a16="http://schemas.microsoft.com/office/drawing/2014/main" id="{0A82E95B-040A-0362-2F27-8580A940AB18}"/>
              </a:ext>
            </a:extLst>
          </p:cNvPr>
          <p:cNvSpPr txBox="1"/>
          <p:nvPr/>
        </p:nvSpPr>
        <p:spPr>
          <a:xfrm>
            <a:off x="2244594" y="2145177"/>
            <a:ext cx="7524544" cy="2400657"/>
          </a:xfrm>
          <a:prstGeom prst="rect">
            <a:avLst/>
          </a:prstGeom>
          <a:noFill/>
        </p:spPr>
        <p:txBody>
          <a:bodyPr wrap="square" rtlCol="1">
            <a:spAutoFit/>
          </a:bodyPr>
          <a:lstStyle/>
          <a:p>
            <a:pPr algn="r" rtl="1"/>
            <a:r>
              <a:rPr lang="ar-SA" sz="2400" b="1" dirty="0">
                <a:solidFill>
                  <a:srgbClr val="FF0000"/>
                </a:solidFill>
              </a:rPr>
              <a:t>مرحله ۲: گرفتن هالتر (Grip)</a:t>
            </a:r>
            <a:endParaRPr lang="en-US" sz="2400" b="1" dirty="0">
              <a:solidFill>
                <a:srgbClr val="FF0000"/>
              </a:solidFill>
            </a:endParaRPr>
          </a:p>
          <a:p>
            <a:pPr lvl="0" algn="r" rtl="1"/>
            <a:r>
              <a:rPr lang="ar-SA" dirty="0"/>
              <a:t>فاصله دست‌ها باید کمی بیشتر از عرض شانه باشد؛ معمولاً میان نشانه‌های ضربدری هالتر استاندارد.</a:t>
            </a:r>
            <a:endParaRPr lang="en-US" dirty="0"/>
          </a:p>
          <a:p>
            <a:pPr lvl="0" algn="r" rtl="1"/>
            <a:r>
              <a:rPr lang="ar-SA" dirty="0"/>
              <a:t>مچ‌ها باید مستقیم و در امتداد ساعد باشند، نه خم به عقب. مچ خم به عقب فشار مضاعفی به مفصل وارد می‌کند.</a:t>
            </a:r>
            <a:endParaRPr lang="en-US" dirty="0"/>
          </a:p>
          <a:p>
            <a:pPr lvl="0" algn="r" rtl="1"/>
            <a:r>
              <a:rPr lang="ar-SA" dirty="0"/>
              <a:t>همیشه از گریپ بسته (Closed Grip) با انگشت شست استفاده کنید. گریپ باز (Thumbless Grip) خطر افتادن هالتر را به طرز خطرناکی افزایش می‌دهد.</a:t>
            </a:r>
            <a:endParaRPr lang="en-US" dirty="0"/>
          </a:p>
          <a:p>
            <a:pPr lvl="0" algn="r" rtl="1"/>
            <a:r>
              <a:rPr lang="ar-SA" dirty="0"/>
              <a:t>هالتر باید روی پایه کف دست (نه انگشتان) قرار گیرد تا وزن مستقیماً از مچ به آرنج منتقل شود.</a:t>
            </a:r>
            <a:endParaRPr lang="en-US" dirty="0"/>
          </a:p>
        </p:txBody>
      </p:sp>
      <p:sp>
        <p:nvSpPr>
          <p:cNvPr id="5" name="TextBox 4">
            <a:extLst>
              <a:ext uri="{FF2B5EF4-FFF2-40B4-BE49-F238E27FC236}">
                <a16:creationId xmlns:a16="http://schemas.microsoft.com/office/drawing/2014/main" id="{375CA5A9-4DC4-6D29-5A72-3D4695A018F3}"/>
              </a:ext>
            </a:extLst>
          </p:cNvPr>
          <p:cNvSpPr txBox="1"/>
          <p:nvPr/>
        </p:nvSpPr>
        <p:spPr>
          <a:xfrm>
            <a:off x="2486128" y="4569190"/>
            <a:ext cx="7524544" cy="2123658"/>
          </a:xfrm>
          <a:prstGeom prst="rect">
            <a:avLst/>
          </a:prstGeom>
          <a:noFill/>
        </p:spPr>
        <p:txBody>
          <a:bodyPr wrap="square" rtlCol="1">
            <a:spAutoFit/>
          </a:bodyPr>
          <a:lstStyle/>
          <a:p>
            <a:pPr algn="r" rtl="1"/>
            <a:r>
              <a:rPr lang="ar-SA" sz="2400" b="1" dirty="0">
                <a:solidFill>
                  <a:srgbClr val="FF0000"/>
                </a:solidFill>
              </a:rPr>
              <a:t>مرحله ۱: قرارگیری صحیح روی نیمکت</a:t>
            </a:r>
            <a:endParaRPr lang="en-US" sz="2400" b="1" dirty="0">
              <a:solidFill>
                <a:srgbClr val="FF0000"/>
              </a:solidFill>
            </a:endParaRPr>
          </a:p>
          <a:p>
            <a:pPr lvl="0" algn="r" rtl="1"/>
            <a:r>
              <a:rPr lang="ar-SA" dirty="0"/>
              <a:t>به پشت روی نیمکت دراز بکشید؛ چشمان شما باید دقیقاً زیر هالتر قرار گیرند.</a:t>
            </a:r>
            <a:endParaRPr lang="en-US" dirty="0"/>
          </a:p>
          <a:p>
            <a:pPr lvl="0" algn="r" rtl="1"/>
            <a:r>
              <a:rPr lang="ar-SA" dirty="0"/>
              <a:t>پاها را محکم و صاف روی زمین قرار دهید. پاشنه‌ها باید کاملاً روی زمین باشند، نه روی پنجه‌ها.</a:t>
            </a:r>
            <a:endParaRPr lang="en-US" dirty="0"/>
          </a:p>
          <a:p>
            <a:pPr lvl="0" algn="r" rtl="1"/>
            <a:r>
              <a:rPr lang="ar-SA" dirty="0"/>
              <a:t>تیغه‌های شانه (Scapulae) را به سمت پایین و داخل بکشید و آن‌ها را روی نیمکت «قفل» کنید. این کار یک پایگاه محکم و پایدار ایجاد می‌کند.</a:t>
            </a:r>
            <a:endParaRPr lang="en-US" dirty="0"/>
          </a:p>
          <a:p>
            <a:pPr lvl="0" algn="r" rtl="1"/>
            <a:r>
              <a:rPr lang="ar-SA" dirty="0"/>
              <a:t>قفسه سینه را کمی بالا دهید تا قوس طبیعی ستون فقرات حفظ شود. این قوس نباید بیش از ۲ تا ۳ سانتی‌متر باشد.</a:t>
            </a:r>
            <a:endParaRPr lang="en-US" dirty="0"/>
          </a:p>
        </p:txBody>
      </p:sp>
    </p:spTree>
    <p:extLst>
      <p:ext uri="{BB962C8B-B14F-4D97-AF65-F5344CB8AC3E}">
        <p14:creationId xmlns:p14="http://schemas.microsoft.com/office/powerpoint/2010/main" val="25462985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A3DE66-16D4-C241-FC4D-6F8DF8BAEF3B}"/>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FD12FC9C-04B2-364B-A42B-6529D341E3D8}"/>
              </a:ext>
            </a:extLst>
          </p:cNvPr>
          <p:cNvSpPr txBox="1"/>
          <p:nvPr/>
        </p:nvSpPr>
        <p:spPr>
          <a:xfrm>
            <a:off x="2061713" y="431398"/>
            <a:ext cx="7867291" cy="2769989"/>
          </a:xfrm>
          <a:prstGeom prst="rect">
            <a:avLst/>
          </a:prstGeom>
          <a:noFill/>
        </p:spPr>
        <p:txBody>
          <a:bodyPr wrap="square" rtlCol="1">
            <a:spAutoFit/>
          </a:bodyPr>
          <a:lstStyle/>
          <a:p>
            <a:pPr algn="r" rtl="1"/>
            <a:r>
              <a:rPr lang="ar-SA" sz="2400" b="1" dirty="0">
                <a:solidFill>
                  <a:srgbClr val="FF0000"/>
                </a:solidFill>
              </a:rPr>
              <a:t>مرحله ۳: برداشتن هالتر از رک (Unrack)</a:t>
            </a:r>
            <a:endParaRPr lang="en-US" sz="2400" b="1" dirty="0">
              <a:solidFill>
                <a:srgbClr val="FF0000"/>
              </a:solidFill>
            </a:endParaRPr>
          </a:p>
          <a:p>
            <a:pPr algn="r" rtl="1"/>
            <a:r>
              <a:rPr lang="ar-SA" dirty="0"/>
              <a:t>هالتر را با قفل کردن کامل آرنج از رک بردارید و آن را مستقیماً بالای شانه‌ها (نه سینه) نگه دارید. چند نفس عمیق بکشید و سیستم تنفسی را آماده کنید. این مرحله را با عجله انجام ندهید.</a:t>
            </a:r>
            <a:endParaRPr lang="en-US" dirty="0"/>
          </a:p>
          <a:p>
            <a:pPr algn="r" rtl="1"/>
            <a:r>
              <a:rPr lang="ar-SA" sz="2400" b="1" dirty="0">
                <a:solidFill>
                  <a:srgbClr val="FF0000"/>
                </a:solidFill>
              </a:rPr>
              <a:t>مرحله ۴: فاز پایین آوردن (Eccentric / Lowering Phase)</a:t>
            </a:r>
            <a:endParaRPr lang="en-US" sz="2400" b="1" dirty="0">
              <a:solidFill>
                <a:srgbClr val="FF0000"/>
              </a:solidFill>
            </a:endParaRPr>
          </a:p>
          <a:p>
            <a:pPr lvl="0" algn="r" rtl="1"/>
            <a:r>
              <a:rPr lang="ar-SA" dirty="0"/>
              <a:t>یک نفس عمیق و کامل بکشید و آن را حبس کنید (مانور والسالوا — توضیحات کامل‌تر در بخش تنفس).</a:t>
            </a:r>
            <a:endParaRPr lang="en-US" dirty="0"/>
          </a:p>
          <a:p>
            <a:pPr lvl="0" algn="r" rtl="1"/>
            <a:r>
              <a:rPr lang="ar-SA" dirty="0"/>
              <a:t>هالتر را با کنترل کامل و در مدت ۲ تا ۳ ثانیه به سمت پایین بیاورید. سرعت را به سیم کشی نسپارید.</a:t>
            </a:r>
            <a:endParaRPr lang="en-US" dirty="0"/>
          </a:p>
          <a:p>
            <a:pPr lvl="0" algn="r" rtl="1"/>
            <a:r>
              <a:rPr lang="ar-SA" dirty="0"/>
              <a:t>هالتر باید به بخش میانی سینه (حدوداً روی نوک پستان) برسد، نه به گردن یا بالای سینه.</a:t>
            </a:r>
            <a:endParaRPr lang="en-US" dirty="0"/>
          </a:p>
          <a:p>
            <a:pPr lvl="0" algn="r" rtl="1"/>
            <a:r>
              <a:rPr lang="ar-SA" dirty="0"/>
              <a:t>آرنج‌ها باید زاویه‌ای حدود ۷۰ تا ۷۵ درجه نسبت به تنه داشته باشند. آرنج بیش از ۹۰ درجه باز شده (حالت صلیب) فشار بیش از حدی به مفصل شانه وارد می‌کند.</a:t>
            </a:r>
            <a:endParaRPr lang="en-US" dirty="0"/>
          </a:p>
        </p:txBody>
      </p:sp>
      <p:pic>
        <p:nvPicPr>
          <p:cNvPr id="4" name="Picture 3">
            <a:extLst>
              <a:ext uri="{FF2B5EF4-FFF2-40B4-BE49-F238E27FC236}">
                <a16:creationId xmlns:a16="http://schemas.microsoft.com/office/drawing/2014/main" id="{EDCFA10F-EE7D-90C6-1BB7-A59A07C55528}"/>
              </a:ext>
            </a:extLst>
          </p:cNvPr>
          <p:cNvPicPr>
            <a:picLocks noChangeAspect="1"/>
          </p:cNvPicPr>
          <p:nvPr/>
        </p:nvPicPr>
        <p:blipFill rotWithShape="1">
          <a:blip r:embed="rId2">
            <a:extLst>
              <a:ext uri="{28A0092B-C50C-407E-A947-70E740481C1C}">
                <a14:useLocalDpi xmlns:a14="http://schemas.microsoft.com/office/drawing/2010/main" val="0"/>
              </a:ext>
            </a:extLst>
          </a:blip>
          <a:srcRect r="67009"/>
          <a:stretch/>
        </p:blipFill>
        <p:spPr>
          <a:xfrm>
            <a:off x="10222403" y="0"/>
            <a:ext cx="1969597" cy="6858000"/>
          </a:xfrm>
          <a:prstGeom prst="rect">
            <a:avLst/>
          </a:prstGeom>
        </p:spPr>
      </p:pic>
      <p:pic>
        <p:nvPicPr>
          <p:cNvPr id="7" name="Picture 6">
            <a:extLst>
              <a:ext uri="{FF2B5EF4-FFF2-40B4-BE49-F238E27FC236}">
                <a16:creationId xmlns:a16="http://schemas.microsoft.com/office/drawing/2014/main" id="{4CF6125A-6FFE-006E-60B4-4661B9FB8805}"/>
              </a:ext>
            </a:extLst>
          </p:cNvPr>
          <p:cNvPicPr>
            <a:picLocks noChangeAspect="1"/>
          </p:cNvPicPr>
          <p:nvPr/>
        </p:nvPicPr>
        <p:blipFill rotWithShape="1">
          <a:blip r:embed="rId2">
            <a:extLst>
              <a:ext uri="{28A0092B-C50C-407E-A947-70E740481C1C}">
                <a14:useLocalDpi xmlns:a14="http://schemas.microsoft.com/office/drawing/2010/main" val="0"/>
              </a:ext>
            </a:extLst>
          </a:blip>
          <a:srcRect r="67009"/>
          <a:stretch/>
        </p:blipFill>
        <p:spPr>
          <a:xfrm flipH="1">
            <a:off x="0" y="0"/>
            <a:ext cx="1969597" cy="6858000"/>
          </a:xfrm>
          <a:prstGeom prst="rect">
            <a:avLst/>
          </a:prstGeom>
        </p:spPr>
      </p:pic>
      <p:sp>
        <p:nvSpPr>
          <p:cNvPr id="3" name="TextBox 2">
            <a:extLst>
              <a:ext uri="{FF2B5EF4-FFF2-40B4-BE49-F238E27FC236}">
                <a16:creationId xmlns:a16="http://schemas.microsoft.com/office/drawing/2014/main" id="{C84A8CDC-AE36-6DD4-E31B-74FA877B66FE}"/>
              </a:ext>
            </a:extLst>
          </p:cNvPr>
          <p:cNvSpPr txBox="1"/>
          <p:nvPr/>
        </p:nvSpPr>
        <p:spPr>
          <a:xfrm>
            <a:off x="2162354" y="3391163"/>
            <a:ext cx="7867291" cy="2400657"/>
          </a:xfrm>
          <a:prstGeom prst="rect">
            <a:avLst/>
          </a:prstGeom>
          <a:noFill/>
        </p:spPr>
        <p:txBody>
          <a:bodyPr wrap="square" rtlCol="1">
            <a:spAutoFit/>
          </a:bodyPr>
          <a:lstStyle/>
          <a:p>
            <a:pPr algn="r" rtl="1"/>
            <a:r>
              <a:rPr lang="ar-SA" sz="2400" b="1" dirty="0">
                <a:solidFill>
                  <a:srgbClr val="FF0000"/>
                </a:solidFill>
              </a:rPr>
              <a:t>مرحله ۵: فاز بالا بردن (Concentric / Pressing Phase)</a:t>
            </a:r>
            <a:endParaRPr lang="en-US" sz="2400" b="1" dirty="0">
              <a:solidFill>
                <a:srgbClr val="FF0000"/>
              </a:solidFill>
            </a:endParaRPr>
          </a:p>
          <a:p>
            <a:pPr lvl="0" algn="r" rtl="1"/>
            <a:r>
              <a:rPr lang="ar-SA" dirty="0"/>
              <a:t>با یک حرکت قدرتمند و انفجاری، هالتر را به سمت بالا فشار دهید. مسیر حرکت باید کمی قوسی شکل باشد (از روی سینه به سمت صورت).</a:t>
            </a:r>
            <a:endParaRPr lang="en-US" dirty="0"/>
          </a:p>
          <a:p>
            <a:pPr lvl="0" algn="r" rtl="1"/>
            <a:r>
              <a:rPr lang="ar-SA" dirty="0"/>
              <a:t>در حین فشار دادن، به آرامی نفس خود را تخلیه کنید.</a:t>
            </a:r>
            <a:endParaRPr lang="en-US" dirty="0"/>
          </a:p>
          <a:p>
            <a:pPr lvl="0" algn="r" rtl="1"/>
            <a:r>
              <a:rPr lang="ar-SA" dirty="0"/>
              <a:t>در بالاترین نقطه آرنج را کاملاً قفل نکنید تا فشار مداوم روی عضلات حفظ شود (به استثنای مسابقات پاورلیفتینگ که قفل کردن الزامی است).</a:t>
            </a:r>
            <a:endParaRPr lang="en-US" dirty="0"/>
          </a:p>
          <a:p>
            <a:pPr lvl="0" algn="r" rtl="1"/>
            <a:r>
              <a:rPr lang="ar-SA" dirty="0"/>
              <a:t>فشار دادن پا به زمین و رانه دادن لگن به نیمکت کمک می‌کند تا نیروی بیشتری به سمت هالتر منتقل شود.</a:t>
            </a:r>
            <a:endParaRPr lang="en-US" dirty="0"/>
          </a:p>
        </p:txBody>
      </p:sp>
    </p:spTree>
    <p:extLst>
      <p:ext uri="{BB962C8B-B14F-4D97-AF65-F5344CB8AC3E}">
        <p14:creationId xmlns:p14="http://schemas.microsoft.com/office/powerpoint/2010/main" val="17715969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61A2D1-21C7-6560-91FA-D5B6B5655FEA}"/>
            </a:ext>
          </a:extLst>
        </p:cNvPr>
        <p:cNvGrpSpPr/>
        <p:nvPr/>
      </p:nvGrpSpPr>
      <p:grpSpPr>
        <a:xfrm>
          <a:off x="0" y="0"/>
          <a:ext cx="0" cy="0"/>
          <a:chOff x="0" y="0"/>
          <a:chExt cx="0" cy="0"/>
        </a:xfrm>
      </p:grpSpPr>
      <p:pic>
        <p:nvPicPr>
          <p:cNvPr id="4" name="Picture 3">
            <a:extLst>
              <a:ext uri="{FF2B5EF4-FFF2-40B4-BE49-F238E27FC236}">
                <a16:creationId xmlns:a16="http://schemas.microsoft.com/office/drawing/2014/main" id="{1A0B4D74-DFB4-00D7-A739-55D71261FD02}"/>
              </a:ext>
            </a:extLst>
          </p:cNvPr>
          <p:cNvPicPr>
            <a:picLocks noChangeAspect="1"/>
          </p:cNvPicPr>
          <p:nvPr/>
        </p:nvPicPr>
        <p:blipFill rotWithShape="1">
          <a:blip r:embed="rId2">
            <a:extLst>
              <a:ext uri="{28A0092B-C50C-407E-A947-70E740481C1C}">
                <a14:useLocalDpi xmlns:a14="http://schemas.microsoft.com/office/drawing/2010/main" val="0"/>
              </a:ext>
            </a:extLst>
          </a:blip>
          <a:srcRect r="67009"/>
          <a:stretch/>
        </p:blipFill>
        <p:spPr>
          <a:xfrm>
            <a:off x="10222403" y="0"/>
            <a:ext cx="1969597" cy="6858000"/>
          </a:xfrm>
          <a:prstGeom prst="rect">
            <a:avLst/>
          </a:prstGeom>
        </p:spPr>
      </p:pic>
      <p:sp>
        <p:nvSpPr>
          <p:cNvPr id="5" name="Rectangle 4">
            <a:extLst>
              <a:ext uri="{FF2B5EF4-FFF2-40B4-BE49-F238E27FC236}">
                <a16:creationId xmlns:a16="http://schemas.microsoft.com/office/drawing/2014/main" id="{7D248286-2D07-D42E-6AA7-28B5A37F1FE2}"/>
              </a:ext>
            </a:extLst>
          </p:cNvPr>
          <p:cNvSpPr/>
          <p:nvPr/>
        </p:nvSpPr>
        <p:spPr>
          <a:xfrm>
            <a:off x="586597" y="1247409"/>
            <a:ext cx="9376912" cy="4086183"/>
          </a:xfrm>
          <a:prstGeom prst="rect">
            <a:avLst/>
          </a:prstGeom>
        </p:spPr>
        <p:txBody>
          <a:bodyPr wrap="square">
            <a:spAutoFit/>
          </a:bodyPr>
          <a:lstStyle/>
          <a:p>
            <a:pPr algn="r" rtl="1"/>
            <a:r>
              <a:rPr lang="ar-SA" sz="3200" b="1" dirty="0">
                <a:solidFill>
                  <a:srgbClr val="FF0000"/>
                </a:solidFill>
              </a:rPr>
              <a:t>تنفس صحیح: مانور والسالوا</a:t>
            </a:r>
            <a:endParaRPr lang="en-US" sz="3200" b="1" dirty="0">
              <a:solidFill>
                <a:srgbClr val="FF0000"/>
              </a:solidFill>
            </a:endParaRPr>
          </a:p>
          <a:p>
            <a:pPr algn="r" rtl="1"/>
            <a:r>
              <a:rPr lang="ar-SA" dirty="0"/>
              <a:t>مانور والسالوا (Valsalva Maneuver) یک تکنیک تنفسی است که با افزایش فشار داخل شکم، یک کمربند طبیعی و محافظ برای ستون فقرات ایجاد می‌کند. استفاده از این تکنیک در ست‌های سنگین الزامی است:</a:t>
            </a:r>
            <a:endParaRPr lang="en-US" dirty="0"/>
          </a:p>
          <a:p>
            <a:pPr algn="r"/>
            <a:r>
              <a:rPr lang="ar-SA" dirty="0"/>
              <a:t> </a:t>
            </a:r>
            <a:endParaRPr lang="en-US" dirty="0"/>
          </a:p>
          <a:p>
            <a:pPr lvl="0" algn="r" rtl="1"/>
            <a:r>
              <a:rPr lang="ar-SA" dirty="0"/>
              <a:t>قبل از شروع فاز پایین آوردن، یک نفس عمیق بکشید و ریه‌ها را تا ۷۵٪ ظرفیت پر کنید.</a:t>
            </a:r>
            <a:endParaRPr lang="en-US" dirty="0"/>
          </a:p>
          <a:p>
            <a:pPr lvl="0" algn="r" rtl="1"/>
            <a:r>
              <a:rPr lang="ar-SA" dirty="0"/>
              <a:t>نفس خود را حبس کرده و عضلات مرکزی (Core) خود را سفت کنید.</a:t>
            </a:r>
            <a:endParaRPr lang="en-US" dirty="0"/>
          </a:p>
          <a:p>
            <a:pPr lvl="0" algn="r" rtl="1"/>
            <a:r>
              <a:rPr lang="ar-SA" dirty="0"/>
              <a:t>هالتر را با این فشار داخلی محافظت‌شده به سمت پایین بیاورید.</a:t>
            </a:r>
            <a:endParaRPr lang="en-US" dirty="0"/>
          </a:p>
          <a:p>
            <a:pPr lvl="0" algn="r" rtl="1"/>
            <a:r>
              <a:rPr lang="ar-SA" dirty="0"/>
              <a:t>در پایین‌ترین نقطه، حرکت صعود را شروع کنید. نفس را همچنان حبس کنید.</a:t>
            </a:r>
            <a:endParaRPr lang="en-US" dirty="0"/>
          </a:p>
          <a:p>
            <a:pPr lvl="0" algn="r" rtl="1"/>
            <a:r>
              <a:rPr lang="ar-SA" dirty="0"/>
              <a:t>در نیمه بالایی حرکت، به آرامی و با فشار کنترل‌شده نفس را تخلیه کنید.</a:t>
            </a:r>
            <a:endParaRPr lang="en-US" dirty="0"/>
          </a:p>
          <a:p>
            <a:pPr algn="r"/>
            <a:r>
              <a:rPr lang="ar-SA" dirty="0"/>
              <a:t> </a:t>
            </a:r>
            <a:endParaRPr lang="en-US" dirty="0"/>
          </a:p>
          <a:p>
            <a:pPr algn="r" rtl="1"/>
            <a:r>
              <a:rPr lang="ar-SA" b="1" dirty="0"/>
              <a:t>هشدار: </a:t>
            </a:r>
            <a:r>
              <a:rPr lang="ar-SA" dirty="0"/>
              <a:t>افراد مبتلا به فشار خون بالا یا مشکلات قلبی-عروقی باید پیش از استفاده از این تکنیک با پزشک مشورت کنند.</a:t>
            </a:r>
            <a:endParaRPr lang="en-US" dirty="0"/>
          </a:p>
          <a:p>
            <a:pPr algn="r" rtl="1">
              <a:lnSpc>
                <a:spcPct val="150000"/>
              </a:lnSpc>
            </a:pPr>
            <a:endParaRPr lang="fa-IR" sz="3600" dirty="0">
              <a:solidFill>
                <a:schemeClr val="tx1">
                  <a:lumMod val="75000"/>
                  <a:lumOff val="25000"/>
                </a:schemeClr>
              </a:solidFill>
              <a:latin typeface="Adobe Arabic" panose="02040503050201020203" pitchFamily="18" charset="-78"/>
              <a:cs typeface="Adobe Arabic" panose="02040503050201020203" pitchFamily="18" charset="-78"/>
            </a:endParaRPr>
          </a:p>
        </p:txBody>
      </p:sp>
    </p:spTree>
    <p:extLst>
      <p:ext uri="{BB962C8B-B14F-4D97-AF65-F5344CB8AC3E}">
        <p14:creationId xmlns:p14="http://schemas.microsoft.com/office/powerpoint/2010/main" val="18855103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7B398D-9206-D8D3-BC87-0430F07897FA}"/>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4D08FD91-DEA0-5532-A7F9-0CD038F9F266}"/>
              </a:ext>
            </a:extLst>
          </p:cNvPr>
          <p:cNvSpPr txBox="1"/>
          <p:nvPr/>
        </p:nvSpPr>
        <p:spPr>
          <a:xfrm>
            <a:off x="2333728" y="431398"/>
            <a:ext cx="7524544" cy="1015663"/>
          </a:xfrm>
          <a:prstGeom prst="rect">
            <a:avLst/>
          </a:prstGeom>
          <a:noFill/>
        </p:spPr>
        <p:txBody>
          <a:bodyPr wrap="square" rtlCol="1">
            <a:spAutoFit/>
          </a:bodyPr>
          <a:lstStyle/>
          <a:p>
            <a:pPr algn="ctr" rtl="1"/>
            <a:r>
              <a:rPr lang="ar-SA" sz="2400" b="1" dirty="0">
                <a:solidFill>
                  <a:srgbClr val="FF0000"/>
                </a:solidFill>
              </a:rPr>
              <a:t>اشتباهات رایج، آسیب‌ها و راهکارهای اصلاحی</a:t>
            </a:r>
            <a:endParaRPr lang="en-US" sz="2400" b="1" dirty="0">
              <a:solidFill>
                <a:srgbClr val="FF0000"/>
              </a:solidFill>
            </a:endParaRPr>
          </a:p>
          <a:p>
            <a:pPr algn="r" rtl="1"/>
            <a:r>
              <a:rPr lang="ar-SA" dirty="0"/>
              <a:t>اشتباهات تکنیکی در پرس سینه نه‌تنها بازدهی تمرین را کاهش می‌دهند، بلکه می‌توانند منجر به آسیب‌های جدی شانه، مچ و قفسه سینه شوند.</a:t>
            </a:r>
            <a:endParaRPr lang="en-US" dirty="0"/>
          </a:p>
        </p:txBody>
      </p:sp>
      <p:pic>
        <p:nvPicPr>
          <p:cNvPr id="4" name="Picture 3">
            <a:extLst>
              <a:ext uri="{FF2B5EF4-FFF2-40B4-BE49-F238E27FC236}">
                <a16:creationId xmlns:a16="http://schemas.microsoft.com/office/drawing/2014/main" id="{884DFCED-27AD-F2A6-FF9A-EAA6421CAEA5}"/>
              </a:ext>
            </a:extLst>
          </p:cNvPr>
          <p:cNvPicPr>
            <a:picLocks noChangeAspect="1"/>
          </p:cNvPicPr>
          <p:nvPr/>
        </p:nvPicPr>
        <p:blipFill rotWithShape="1">
          <a:blip r:embed="rId2">
            <a:extLst>
              <a:ext uri="{28A0092B-C50C-407E-A947-70E740481C1C}">
                <a14:useLocalDpi xmlns:a14="http://schemas.microsoft.com/office/drawing/2010/main" val="0"/>
              </a:ext>
            </a:extLst>
          </a:blip>
          <a:srcRect r="67009"/>
          <a:stretch/>
        </p:blipFill>
        <p:spPr>
          <a:xfrm>
            <a:off x="10222403" y="0"/>
            <a:ext cx="1969597" cy="6858000"/>
          </a:xfrm>
          <a:prstGeom prst="rect">
            <a:avLst/>
          </a:prstGeom>
        </p:spPr>
      </p:pic>
      <p:pic>
        <p:nvPicPr>
          <p:cNvPr id="7" name="Picture 6">
            <a:extLst>
              <a:ext uri="{FF2B5EF4-FFF2-40B4-BE49-F238E27FC236}">
                <a16:creationId xmlns:a16="http://schemas.microsoft.com/office/drawing/2014/main" id="{B016A341-0589-9BFB-00DB-52A68CB44EEB}"/>
              </a:ext>
            </a:extLst>
          </p:cNvPr>
          <p:cNvPicPr>
            <a:picLocks noChangeAspect="1"/>
          </p:cNvPicPr>
          <p:nvPr/>
        </p:nvPicPr>
        <p:blipFill rotWithShape="1">
          <a:blip r:embed="rId2">
            <a:extLst>
              <a:ext uri="{28A0092B-C50C-407E-A947-70E740481C1C}">
                <a14:useLocalDpi xmlns:a14="http://schemas.microsoft.com/office/drawing/2010/main" val="0"/>
              </a:ext>
            </a:extLst>
          </a:blip>
          <a:srcRect r="67009"/>
          <a:stretch/>
        </p:blipFill>
        <p:spPr>
          <a:xfrm flipH="1">
            <a:off x="0" y="0"/>
            <a:ext cx="1969597" cy="6858000"/>
          </a:xfrm>
          <a:prstGeom prst="rect">
            <a:avLst/>
          </a:prstGeom>
        </p:spPr>
      </p:pic>
      <p:graphicFrame>
        <p:nvGraphicFramePr>
          <p:cNvPr id="3" name="Table 2">
            <a:extLst>
              <a:ext uri="{FF2B5EF4-FFF2-40B4-BE49-F238E27FC236}">
                <a16:creationId xmlns:a16="http://schemas.microsoft.com/office/drawing/2014/main" id="{2FDCCB9B-E2C8-0AA5-9CBE-76EF73638E88}"/>
              </a:ext>
            </a:extLst>
          </p:cNvPr>
          <p:cNvGraphicFramePr>
            <a:graphicFrameLocks noGrp="1"/>
          </p:cNvGraphicFramePr>
          <p:nvPr>
            <p:extLst>
              <p:ext uri="{D42A27DB-BD31-4B8C-83A1-F6EECF244321}">
                <p14:modId xmlns:p14="http://schemas.microsoft.com/office/powerpoint/2010/main" val="2970829068"/>
              </p:ext>
            </p:extLst>
          </p:nvPr>
        </p:nvGraphicFramePr>
        <p:xfrm>
          <a:off x="2333728" y="1626201"/>
          <a:ext cx="7524544" cy="4788350"/>
        </p:xfrm>
        <a:graphic>
          <a:graphicData uri="http://schemas.openxmlformats.org/drawingml/2006/table">
            <a:tbl>
              <a:tblPr>
                <a:tableStyleId>{5C22544A-7EE6-4342-B048-85BDC9FD1C3A}</a:tableStyleId>
              </a:tblPr>
              <a:tblGrid>
                <a:gridCol w="1881136">
                  <a:extLst>
                    <a:ext uri="{9D8B030D-6E8A-4147-A177-3AD203B41FA5}">
                      <a16:colId xmlns:a16="http://schemas.microsoft.com/office/drawing/2014/main" val="2573499029"/>
                    </a:ext>
                  </a:extLst>
                </a:gridCol>
                <a:gridCol w="1881136">
                  <a:extLst>
                    <a:ext uri="{9D8B030D-6E8A-4147-A177-3AD203B41FA5}">
                      <a16:colId xmlns:a16="http://schemas.microsoft.com/office/drawing/2014/main" val="1309048080"/>
                    </a:ext>
                  </a:extLst>
                </a:gridCol>
                <a:gridCol w="1881136">
                  <a:extLst>
                    <a:ext uri="{9D8B030D-6E8A-4147-A177-3AD203B41FA5}">
                      <a16:colId xmlns:a16="http://schemas.microsoft.com/office/drawing/2014/main" val="840739877"/>
                    </a:ext>
                  </a:extLst>
                </a:gridCol>
                <a:gridCol w="1881136">
                  <a:extLst>
                    <a:ext uri="{9D8B030D-6E8A-4147-A177-3AD203B41FA5}">
                      <a16:colId xmlns:a16="http://schemas.microsoft.com/office/drawing/2014/main" val="3153145314"/>
                    </a:ext>
                  </a:extLst>
                </a:gridCol>
              </a:tblGrid>
              <a:tr h="305811">
                <a:tc>
                  <a:txBody>
                    <a:bodyPr/>
                    <a:lstStyle/>
                    <a:p>
                      <a:pPr marL="0" marR="0" algn="ctr" rtl="1">
                        <a:buNone/>
                      </a:pPr>
                      <a:r>
                        <a:rPr lang="ar-SA" sz="1600" b="1">
                          <a:solidFill>
                            <a:srgbClr val="FF0000"/>
                          </a:solidFill>
                          <a:effectLst/>
                        </a:rPr>
                        <a:t>اشتباه رایج</a:t>
                      </a:r>
                      <a:endParaRPr lang="en-US" sz="1600" b="1">
                        <a:solidFill>
                          <a:srgbClr val="FF0000"/>
                        </a:solidFill>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600" b="1">
                          <a:solidFill>
                            <a:srgbClr val="FF0000"/>
                          </a:solidFill>
                          <a:effectLst/>
                        </a:rPr>
                        <a:t>توضیح و خطرات</a:t>
                      </a:r>
                      <a:endParaRPr lang="en-US" sz="1600" b="1">
                        <a:solidFill>
                          <a:srgbClr val="FF0000"/>
                        </a:solidFill>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600" b="1" dirty="0">
                          <a:solidFill>
                            <a:srgbClr val="FF0000"/>
                          </a:solidFill>
                          <a:effectLst/>
                        </a:rPr>
                        <a:t>راهکار اصلاحی</a:t>
                      </a:r>
                      <a:endParaRPr lang="en-US" sz="1600" b="1" dirty="0">
                        <a:solidFill>
                          <a:srgbClr val="FF0000"/>
                        </a:solidFill>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600" b="1" dirty="0">
                          <a:solidFill>
                            <a:srgbClr val="FF0000"/>
                          </a:solidFill>
                          <a:effectLst/>
                        </a:rPr>
                        <a:t>شدت خطر</a:t>
                      </a:r>
                      <a:endParaRPr lang="en-US" sz="1600" b="1" dirty="0">
                        <a:solidFill>
                          <a:srgbClr val="FF0000"/>
                        </a:solidFill>
                        <a:effectLst/>
                        <a:latin typeface="Arial" panose="020B0604020202020204" pitchFamily="34" charset="0"/>
                        <a:ea typeface="Arial" panose="020B0604020202020204" pitchFamily="34" charset="0"/>
                      </a:endParaRPr>
                    </a:p>
                  </a:txBody>
                  <a:tcPr marL="95250" marR="95250" marT="50800" marB="50800" anchor="ctr"/>
                </a:tc>
                <a:extLst>
                  <a:ext uri="{0D108BD9-81ED-4DB2-BD59-A6C34878D82A}">
                    <a16:rowId xmlns:a16="http://schemas.microsoft.com/office/drawing/2014/main" val="1110297509"/>
                  </a:ext>
                </a:extLst>
              </a:tr>
              <a:tr h="807801">
                <a:tc>
                  <a:txBody>
                    <a:bodyPr/>
                    <a:lstStyle/>
                    <a:p>
                      <a:pPr marL="0" marR="0" algn="ctr" rtl="1">
                        <a:buNone/>
                      </a:pPr>
                      <a:r>
                        <a:rPr lang="ar-SA" sz="1100" b="1">
                          <a:effectLst/>
                        </a:rPr>
                        <a:t>شانه‌های جلوزده (Rolled Shoulders)</a:t>
                      </a:r>
                      <a:endParaRPr lang="en-US" sz="1400" b="1">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100" b="1">
                          <a:effectLst/>
                        </a:rPr>
                        <a:t>عدم قفل کردن کتف روی نیمکت. فشار مستقیم به مفصل گلنوهومرال و روتاتور کاف وارد می‌کند</a:t>
                      </a:r>
                      <a:endParaRPr lang="en-US" sz="1400" b="1">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100" b="1">
                          <a:effectLst/>
                        </a:rPr>
                        <a:t>قبل از برداشتن هالتر، کتف‌ها را کاملاً به پایین و داخل بکشید</a:t>
                      </a:r>
                      <a:endParaRPr lang="en-US" sz="1400" b="1">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100" b="1" dirty="0">
                          <a:effectLst/>
                        </a:rPr>
                        <a:t>بسیار بالا — خطر پارگی روتاتور کاف</a:t>
                      </a:r>
                      <a:endParaRPr lang="en-US" sz="1400" b="1" dirty="0">
                        <a:effectLst/>
                        <a:latin typeface="Arial" panose="020B0604020202020204" pitchFamily="34" charset="0"/>
                        <a:ea typeface="Arial" panose="020B0604020202020204" pitchFamily="34" charset="0"/>
                      </a:endParaRPr>
                    </a:p>
                  </a:txBody>
                  <a:tcPr marL="95250" marR="95250" marT="50800" marB="50800" anchor="ctr"/>
                </a:tc>
                <a:extLst>
                  <a:ext uri="{0D108BD9-81ED-4DB2-BD59-A6C34878D82A}">
                    <a16:rowId xmlns:a16="http://schemas.microsoft.com/office/drawing/2014/main" val="3612281570"/>
                  </a:ext>
                </a:extLst>
              </a:tr>
              <a:tr h="634702">
                <a:tc>
                  <a:txBody>
                    <a:bodyPr/>
                    <a:lstStyle/>
                    <a:p>
                      <a:pPr marL="0" marR="0" algn="ctr" rtl="1">
                        <a:buNone/>
                      </a:pPr>
                      <a:r>
                        <a:rPr lang="ar-SA" sz="1100" b="1">
                          <a:effectLst/>
                        </a:rPr>
                        <a:t>قوس بیش از حد کمر</a:t>
                      </a:r>
                      <a:endParaRPr lang="en-US" sz="1400" b="1">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100" b="1">
                          <a:effectLst/>
                        </a:rPr>
                        <a:t>فشار مضاعف به دیسک‌های کمری. جعل قدرت واقعی بدون درگیری صحیح سینه</a:t>
                      </a:r>
                      <a:endParaRPr lang="en-US" sz="1400" b="1">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100" b="1">
                          <a:effectLst/>
                        </a:rPr>
                        <a:t>قوس باید به حدی باشد که فقط یک مشت به راحتی زیر کمر رد شود</a:t>
                      </a:r>
                      <a:endParaRPr lang="en-US" sz="1400" b="1">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100" b="1" dirty="0">
                          <a:effectLst/>
                        </a:rPr>
                        <a:t>بالا — آسیب ستون فقرات</a:t>
                      </a:r>
                      <a:endParaRPr lang="en-US" sz="1400" b="1" dirty="0">
                        <a:effectLst/>
                        <a:latin typeface="Arial" panose="020B0604020202020204" pitchFamily="34" charset="0"/>
                        <a:ea typeface="Arial" panose="020B0604020202020204" pitchFamily="34" charset="0"/>
                      </a:endParaRPr>
                    </a:p>
                  </a:txBody>
                  <a:tcPr marL="95250" marR="95250" marT="50800" marB="50800" anchor="ctr"/>
                </a:tc>
                <a:extLst>
                  <a:ext uri="{0D108BD9-81ED-4DB2-BD59-A6C34878D82A}">
                    <a16:rowId xmlns:a16="http://schemas.microsoft.com/office/drawing/2014/main" val="2184921850"/>
                  </a:ext>
                </a:extLst>
              </a:tr>
              <a:tr h="461601">
                <a:tc>
                  <a:txBody>
                    <a:bodyPr/>
                    <a:lstStyle/>
                    <a:p>
                      <a:pPr marL="0" marR="0" algn="ctr" rtl="1">
                        <a:buNone/>
                      </a:pPr>
                      <a:r>
                        <a:rPr lang="ar-SA" sz="1100" b="1">
                          <a:effectLst/>
                        </a:rPr>
                        <a:t>آرنج خیلی باز (۹۰+ درجه)</a:t>
                      </a:r>
                      <a:endParaRPr lang="en-US" sz="1400" b="1">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100" b="1">
                          <a:effectLst/>
                        </a:rPr>
                        <a:t>فشار شدید به مفصل شانه و لیگامان‌های اطراف آن</a:t>
                      </a:r>
                      <a:endParaRPr lang="en-US" sz="1400" b="1">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100" b="1">
                          <a:effectLst/>
                        </a:rPr>
                        <a:t>آرنج‌ها را در زاویه ۷۰ تا ۷۵ درجه نگه دارید</a:t>
                      </a:r>
                      <a:endParaRPr lang="en-US" sz="1400" b="1">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100" b="1" dirty="0">
                          <a:effectLst/>
                        </a:rPr>
                        <a:t>بالا — آسیب مفصل شانه</a:t>
                      </a:r>
                      <a:endParaRPr lang="en-US" sz="1400" b="1" dirty="0">
                        <a:effectLst/>
                        <a:latin typeface="Arial" panose="020B0604020202020204" pitchFamily="34" charset="0"/>
                        <a:ea typeface="Arial" panose="020B0604020202020204" pitchFamily="34" charset="0"/>
                      </a:endParaRPr>
                    </a:p>
                  </a:txBody>
                  <a:tcPr marL="95250" marR="95250" marT="50800" marB="50800" anchor="ctr"/>
                </a:tc>
                <a:extLst>
                  <a:ext uri="{0D108BD9-81ED-4DB2-BD59-A6C34878D82A}">
                    <a16:rowId xmlns:a16="http://schemas.microsoft.com/office/drawing/2014/main" val="3659105354"/>
                  </a:ext>
                </a:extLst>
              </a:tr>
              <a:tr h="634702">
                <a:tc>
                  <a:txBody>
                    <a:bodyPr/>
                    <a:lstStyle/>
                    <a:p>
                      <a:pPr marL="0" marR="0" algn="ctr" rtl="1">
                        <a:buNone/>
                      </a:pPr>
                      <a:r>
                        <a:rPr lang="ar-SA" sz="1100" b="1">
                          <a:effectLst/>
                        </a:rPr>
                        <a:t>پرتاب هالتر از روی سینه</a:t>
                      </a:r>
                      <a:endParaRPr lang="en-US" sz="1400" b="1">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100" b="1">
                          <a:effectLst/>
                        </a:rPr>
                        <a:t>استفاده از مومنتوم به جای قدرت عضلانی. خطر جدی پارگی عضله سینه</a:t>
                      </a:r>
                      <a:endParaRPr lang="en-US" sz="1400" b="1">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100" b="1">
                          <a:effectLst/>
                        </a:rPr>
                        <a:t>هالتر باید با کنترل و تماس آرام (بدون Bounce) روی سینه قرار گیرد</a:t>
                      </a:r>
                      <a:endParaRPr lang="en-US" sz="1400" b="1">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100" b="1" dirty="0">
                          <a:effectLst/>
                        </a:rPr>
                        <a:t>بسیار بالا — پارگی عضله</a:t>
                      </a:r>
                      <a:endParaRPr lang="en-US" sz="1400" b="1" dirty="0">
                        <a:effectLst/>
                        <a:latin typeface="Arial" panose="020B0604020202020204" pitchFamily="34" charset="0"/>
                        <a:ea typeface="Arial" panose="020B0604020202020204" pitchFamily="34" charset="0"/>
                      </a:endParaRPr>
                    </a:p>
                  </a:txBody>
                  <a:tcPr marL="95250" marR="95250" marT="50800" marB="50800" anchor="ctr"/>
                </a:tc>
                <a:extLst>
                  <a:ext uri="{0D108BD9-81ED-4DB2-BD59-A6C34878D82A}">
                    <a16:rowId xmlns:a16="http://schemas.microsoft.com/office/drawing/2014/main" val="1259913808"/>
                  </a:ext>
                </a:extLst>
              </a:tr>
              <a:tr h="807801">
                <a:tc>
                  <a:txBody>
                    <a:bodyPr/>
                    <a:lstStyle/>
                    <a:p>
                      <a:pPr marL="0" marR="0" algn="ctr" rtl="1">
                        <a:buNone/>
                      </a:pPr>
                      <a:r>
                        <a:rPr lang="ar-SA" sz="1100" b="1">
                          <a:effectLst/>
                        </a:rPr>
                        <a:t>جدا کردن پاها از زمین</a:t>
                      </a:r>
                      <a:endParaRPr lang="en-US" sz="1400" b="1">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100" b="1">
                          <a:effectLst/>
                        </a:rPr>
                        <a:t>عدم ایجاد پایگاه پایدار. فشار بیشتر به شانه‌ها و کاهش قدرت کلی</a:t>
                      </a:r>
                      <a:endParaRPr lang="en-US" sz="1400" b="1">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100" b="1">
                          <a:effectLst/>
                        </a:rPr>
                        <a:t>پاها را محکم و ثابت روی زمین نگه دارید. اگر نیمکت بلند است، از چوب‌پایه استفاده کنید</a:t>
                      </a:r>
                      <a:endParaRPr lang="en-US" sz="1400" b="1">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100" b="1" dirty="0">
                          <a:effectLst/>
                        </a:rPr>
                        <a:t>متوسط — کاهش پایداری</a:t>
                      </a:r>
                      <a:endParaRPr lang="en-US" sz="1400" b="1" dirty="0">
                        <a:effectLst/>
                        <a:latin typeface="Arial" panose="020B0604020202020204" pitchFamily="34" charset="0"/>
                        <a:ea typeface="Arial" panose="020B0604020202020204" pitchFamily="34" charset="0"/>
                      </a:endParaRPr>
                    </a:p>
                  </a:txBody>
                  <a:tcPr marL="95250" marR="95250" marT="50800" marB="50800" anchor="ctr"/>
                </a:tc>
                <a:extLst>
                  <a:ext uri="{0D108BD9-81ED-4DB2-BD59-A6C34878D82A}">
                    <a16:rowId xmlns:a16="http://schemas.microsoft.com/office/drawing/2014/main" val="3006584082"/>
                  </a:ext>
                </a:extLst>
              </a:tr>
              <a:tr h="461601">
                <a:tc>
                  <a:txBody>
                    <a:bodyPr/>
                    <a:lstStyle/>
                    <a:p>
                      <a:pPr marL="0" marR="0" algn="ctr" rtl="1">
                        <a:buNone/>
                      </a:pPr>
                      <a:r>
                        <a:rPr lang="ar-SA" sz="1100" b="1">
                          <a:effectLst/>
                        </a:rPr>
                        <a:t>مچ خم به عقب</a:t>
                      </a:r>
                      <a:endParaRPr lang="en-US" sz="1400" b="1">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100" b="1">
                          <a:effectLst/>
                        </a:rPr>
                        <a:t>انتقال نادرست وزن از مچ به آرنج. درد و آسیب مزمن مچ</a:t>
                      </a:r>
                      <a:endParaRPr lang="en-US" sz="1400" b="1">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100" b="1">
                          <a:effectLst/>
                        </a:rPr>
                        <a:t>هالتر را روی پایه کف دست نگه دارید و مچ را صاف کنید</a:t>
                      </a:r>
                      <a:endParaRPr lang="en-US" sz="1400" b="1">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100" b="1" dirty="0">
                          <a:effectLst/>
                        </a:rPr>
                        <a:t>متوسط — آسیب مزمن مچ</a:t>
                      </a:r>
                      <a:endParaRPr lang="en-US" sz="1400" b="1" dirty="0">
                        <a:effectLst/>
                        <a:latin typeface="Arial" panose="020B0604020202020204" pitchFamily="34" charset="0"/>
                        <a:ea typeface="Arial" panose="020B0604020202020204" pitchFamily="34" charset="0"/>
                      </a:endParaRPr>
                    </a:p>
                  </a:txBody>
                  <a:tcPr marL="95250" marR="95250" marT="50800" marB="50800" anchor="ctr"/>
                </a:tc>
                <a:extLst>
                  <a:ext uri="{0D108BD9-81ED-4DB2-BD59-A6C34878D82A}">
                    <a16:rowId xmlns:a16="http://schemas.microsoft.com/office/drawing/2014/main" val="2429299334"/>
                  </a:ext>
                </a:extLst>
              </a:tr>
              <a:tr h="634702">
                <a:tc>
                  <a:txBody>
                    <a:bodyPr/>
                    <a:lstStyle/>
                    <a:p>
                      <a:pPr marL="0" marR="0" algn="ctr" rtl="1">
                        <a:buNone/>
                      </a:pPr>
                      <a:r>
                        <a:rPr lang="ar-SA" sz="1100" b="1">
                          <a:effectLst/>
                        </a:rPr>
                        <a:t>تمرین بدون اسپاتر</a:t>
                      </a:r>
                      <a:endParaRPr lang="en-US" sz="1400" b="1">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100" b="1">
                          <a:effectLst/>
                        </a:rPr>
                        <a:t>در صورت خستگی و عدم اتمام تکرار، هالتر می‌تواند روی قفسه سینه یا گردن بیفتد</a:t>
                      </a:r>
                      <a:endParaRPr lang="en-US" sz="1400" b="1">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100" b="1">
                          <a:effectLst/>
                        </a:rPr>
                        <a:t>همیشه با اسپاتر کار کنید یا از قفسه مجهز به Safety Bar استفاده کنید</a:t>
                      </a:r>
                      <a:endParaRPr lang="en-US" sz="1400" b="1">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100" b="1" dirty="0">
                          <a:effectLst/>
                        </a:rPr>
                        <a:t>بسیار بالا — خطر جانی</a:t>
                      </a:r>
                      <a:endParaRPr lang="en-US" sz="1400" b="1" dirty="0">
                        <a:effectLst/>
                        <a:latin typeface="Arial" panose="020B0604020202020204" pitchFamily="34" charset="0"/>
                        <a:ea typeface="Arial" panose="020B0604020202020204" pitchFamily="34" charset="0"/>
                      </a:endParaRPr>
                    </a:p>
                  </a:txBody>
                  <a:tcPr marL="95250" marR="95250" marT="50800" marB="50800" anchor="ctr"/>
                </a:tc>
                <a:extLst>
                  <a:ext uri="{0D108BD9-81ED-4DB2-BD59-A6C34878D82A}">
                    <a16:rowId xmlns:a16="http://schemas.microsoft.com/office/drawing/2014/main" val="794740545"/>
                  </a:ext>
                </a:extLst>
              </a:tr>
            </a:tbl>
          </a:graphicData>
        </a:graphic>
      </p:graphicFrame>
    </p:spTree>
    <p:extLst>
      <p:ext uri="{BB962C8B-B14F-4D97-AF65-F5344CB8AC3E}">
        <p14:creationId xmlns:p14="http://schemas.microsoft.com/office/powerpoint/2010/main" val="27925321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DAD09C-2AE5-CDDA-B492-881035E28C7F}"/>
            </a:ext>
          </a:extLst>
        </p:cNvPr>
        <p:cNvGrpSpPr/>
        <p:nvPr/>
      </p:nvGrpSpPr>
      <p:grpSpPr>
        <a:xfrm>
          <a:off x="0" y="0"/>
          <a:ext cx="0" cy="0"/>
          <a:chOff x="0" y="0"/>
          <a:chExt cx="0" cy="0"/>
        </a:xfrm>
      </p:grpSpPr>
      <p:sp>
        <p:nvSpPr>
          <p:cNvPr id="6" name="TextBox 5">
            <a:extLst>
              <a:ext uri="{FF2B5EF4-FFF2-40B4-BE49-F238E27FC236}">
                <a16:creationId xmlns:a16="http://schemas.microsoft.com/office/drawing/2014/main" id="{14963A1D-6DBF-2947-1808-3D5EA8424C11}"/>
              </a:ext>
            </a:extLst>
          </p:cNvPr>
          <p:cNvSpPr txBox="1"/>
          <p:nvPr/>
        </p:nvSpPr>
        <p:spPr>
          <a:xfrm>
            <a:off x="2333728" y="388268"/>
            <a:ext cx="7524544" cy="1138773"/>
          </a:xfrm>
          <a:prstGeom prst="rect">
            <a:avLst/>
          </a:prstGeom>
          <a:noFill/>
        </p:spPr>
        <p:txBody>
          <a:bodyPr wrap="square" rtlCol="1">
            <a:spAutoFit/>
          </a:bodyPr>
          <a:lstStyle/>
          <a:p>
            <a:pPr algn="ctr" rtl="1"/>
            <a:r>
              <a:rPr lang="ar-SA" sz="2800" b="1" dirty="0">
                <a:solidFill>
                  <a:srgbClr val="FF0000"/>
                </a:solidFill>
              </a:rPr>
              <a:t>مقایسه پرس سینه با هالتر، دمبل و دستگاه</a:t>
            </a:r>
            <a:endParaRPr lang="en-US" sz="2800" b="1" dirty="0">
              <a:solidFill>
                <a:srgbClr val="FF0000"/>
              </a:solidFill>
            </a:endParaRPr>
          </a:p>
          <a:p>
            <a:pPr algn="r" rtl="1"/>
            <a:r>
              <a:rPr lang="ar-SA" sz="2000" dirty="0"/>
              <a:t>انتخاب بین این سه ابزار باید بر اساس هدف تمرینی، سطح تجربه و شرایط فیزیکی صورت گیرد. هر کدام مزایا و محدودیت‌های خاص خود را دارند:</a:t>
            </a:r>
            <a:endParaRPr lang="en-US" sz="2000" dirty="0"/>
          </a:p>
        </p:txBody>
      </p:sp>
      <p:pic>
        <p:nvPicPr>
          <p:cNvPr id="4" name="Picture 3">
            <a:extLst>
              <a:ext uri="{FF2B5EF4-FFF2-40B4-BE49-F238E27FC236}">
                <a16:creationId xmlns:a16="http://schemas.microsoft.com/office/drawing/2014/main" id="{5E280C74-6101-D015-37CF-33B09108FA0B}"/>
              </a:ext>
            </a:extLst>
          </p:cNvPr>
          <p:cNvPicPr>
            <a:picLocks noChangeAspect="1"/>
          </p:cNvPicPr>
          <p:nvPr/>
        </p:nvPicPr>
        <p:blipFill rotWithShape="1">
          <a:blip r:embed="rId2">
            <a:extLst>
              <a:ext uri="{28A0092B-C50C-407E-A947-70E740481C1C}">
                <a14:useLocalDpi xmlns:a14="http://schemas.microsoft.com/office/drawing/2010/main" val="0"/>
              </a:ext>
            </a:extLst>
          </a:blip>
          <a:srcRect r="67009"/>
          <a:stretch/>
        </p:blipFill>
        <p:spPr>
          <a:xfrm>
            <a:off x="10222403" y="0"/>
            <a:ext cx="1969597" cy="6858000"/>
          </a:xfrm>
          <a:prstGeom prst="rect">
            <a:avLst/>
          </a:prstGeom>
        </p:spPr>
      </p:pic>
      <p:pic>
        <p:nvPicPr>
          <p:cNvPr id="7" name="Picture 6">
            <a:extLst>
              <a:ext uri="{FF2B5EF4-FFF2-40B4-BE49-F238E27FC236}">
                <a16:creationId xmlns:a16="http://schemas.microsoft.com/office/drawing/2014/main" id="{C6F6B841-3D2F-E03C-C8E5-C37B0DAD790A}"/>
              </a:ext>
            </a:extLst>
          </p:cNvPr>
          <p:cNvPicPr>
            <a:picLocks noChangeAspect="1"/>
          </p:cNvPicPr>
          <p:nvPr/>
        </p:nvPicPr>
        <p:blipFill rotWithShape="1">
          <a:blip r:embed="rId2">
            <a:extLst>
              <a:ext uri="{28A0092B-C50C-407E-A947-70E740481C1C}">
                <a14:useLocalDpi xmlns:a14="http://schemas.microsoft.com/office/drawing/2010/main" val="0"/>
              </a:ext>
            </a:extLst>
          </a:blip>
          <a:srcRect r="67009"/>
          <a:stretch/>
        </p:blipFill>
        <p:spPr>
          <a:xfrm flipH="1">
            <a:off x="0" y="0"/>
            <a:ext cx="1969597" cy="6858000"/>
          </a:xfrm>
          <a:prstGeom prst="rect">
            <a:avLst/>
          </a:prstGeom>
        </p:spPr>
      </p:pic>
      <p:graphicFrame>
        <p:nvGraphicFramePr>
          <p:cNvPr id="3" name="Table 2">
            <a:extLst>
              <a:ext uri="{FF2B5EF4-FFF2-40B4-BE49-F238E27FC236}">
                <a16:creationId xmlns:a16="http://schemas.microsoft.com/office/drawing/2014/main" id="{ED654464-B297-D689-2127-23AF3BD8805E}"/>
              </a:ext>
            </a:extLst>
          </p:cNvPr>
          <p:cNvGraphicFramePr>
            <a:graphicFrameLocks noGrp="1"/>
          </p:cNvGraphicFramePr>
          <p:nvPr>
            <p:extLst>
              <p:ext uri="{D42A27DB-BD31-4B8C-83A1-F6EECF244321}">
                <p14:modId xmlns:p14="http://schemas.microsoft.com/office/powerpoint/2010/main" val="3154285381"/>
              </p:ext>
            </p:extLst>
          </p:nvPr>
        </p:nvGraphicFramePr>
        <p:xfrm>
          <a:off x="2333728" y="1768418"/>
          <a:ext cx="7524544" cy="4744528"/>
        </p:xfrm>
        <a:graphic>
          <a:graphicData uri="http://schemas.openxmlformats.org/drawingml/2006/table">
            <a:tbl>
              <a:tblPr>
                <a:tableStyleId>{5C22544A-7EE6-4342-B048-85BDC9FD1C3A}</a:tableStyleId>
              </a:tblPr>
              <a:tblGrid>
                <a:gridCol w="1881136">
                  <a:extLst>
                    <a:ext uri="{9D8B030D-6E8A-4147-A177-3AD203B41FA5}">
                      <a16:colId xmlns:a16="http://schemas.microsoft.com/office/drawing/2014/main" val="1634145596"/>
                    </a:ext>
                  </a:extLst>
                </a:gridCol>
                <a:gridCol w="1881136">
                  <a:extLst>
                    <a:ext uri="{9D8B030D-6E8A-4147-A177-3AD203B41FA5}">
                      <a16:colId xmlns:a16="http://schemas.microsoft.com/office/drawing/2014/main" val="2576779961"/>
                    </a:ext>
                  </a:extLst>
                </a:gridCol>
                <a:gridCol w="1881136">
                  <a:extLst>
                    <a:ext uri="{9D8B030D-6E8A-4147-A177-3AD203B41FA5}">
                      <a16:colId xmlns:a16="http://schemas.microsoft.com/office/drawing/2014/main" val="1928198034"/>
                    </a:ext>
                  </a:extLst>
                </a:gridCol>
                <a:gridCol w="1881136">
                  <a:extLst>
                    <a:ext uri="{9D8B030D-6E8A-4147-A177-3AD203B41FA5}">
                      <a16:colId xmlns:a16="http://schemas.microsoft.com/office/drawing/2014/main" val="3890009843"/>
                    </a:ext>
                  </a:extLst>
                </a:gridCol>
              </a:tblGrid>
              <a:tr h="397252">
                <a:tc>
                  <a:txBody>
                    <a:bodyPr/>
                    <a:lstStyle/>
                    <a:p>
                      <a:pPr marL="0" marR="0" algn="ctr" rtl="1">
                        <a:buNone/>
                      </a:pPr>
                      <a:r>
                        <a:rPr lang="ar-SA" sz="1800" b="1">
                          <a:solidFill>
                            <a:srgbClr val="FF0000"/>
                          </a:solidFill>
                          <a:effectLst/>
                        </a:rPr>
                        <a:t>معیار</a:t>
                      </a:r>
                      <a:endParaRPr lang="en-US" sz="1800" b="1">
                        <a:solidFill>
                          <a:srgbClr val="FF0000"/>
                        </a:solidFill>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800" b="1">
                          <a:solidFill>
                            <a:srgbClr val="FF0000"/>
                          </a:solidFill>
                          <a:effectLst/>
                        </a:rPr>
                        <a:t>هالتر</a:t>
                      </a:r>
                      <a:endParaRPr lang="en-US" sz="1800" b="1">
                        <a:solidFill>
                          <a:srgbClr val="FF0000"/>
                        </a:solidFill>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800" b="1">
                          <a:solidFill>
                            <a:srgbClr val="FF0000"/>
                          </a:solidFill>
                          <a:effectLst/>
                        </a:rPr>
                        <a:t>دمبل</a:t>
                      </a:r>
                      <a:endParaRPr lang="en-US" sz="1800" b="1">
                        <a:solidFill>
                          <a:srgbClr val="FF0000"/>
                        </a:solidFill>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800" b="1" dirty="0">
                          <a:solidFill>
                            <a:srgbClr val="FF0000"/>
                          </a:solidFill>
                          <a:effectLst/>
                        </a:rPr>
                        <a:t>دستگاه</a:t>
                      </a:r>
                      <a:endParaRPr lang="en-US" sz="1800" b="1" dirty="0">
                        <a:solidFill>
                          <a:srgbClr val="FF0000"/>
                        </a:solidFill>
                        <a:effectLst/>
                        <a:latin typeface="Arial" panose="020B0604020202020204" pitchFamily="34" charset="0"/>
                        <a:ea typeface="Arial" panose="020B0604020202020204" pitchFamily="34" charset="0"/>
                      </a:endParaRPr>
                    </a:p>
                  </a:txBody>
                  <a:tcPr marL="95250" marR="95250" marT="50800" marB="50800" anchor="ctr"/>
                </a:tc>
                <a:extLst>
                  <a:ext uri="{0D108BD9-81ED-4DB2-BD59-A6C34878D82A}">
                    <a16:rowId xmlns:a16="http://schemas.microsoft.com/office/drawing/2014/main" val="2632633957"/>
                  </a:ext>
                </a:extLst>
              </a:tr>
              <a:tr h="599624">
                <a:tc>
                  <a:txBody>
                    <a:bodyPr/>
                    <a:lstStyle/>
                    <a:p>
                      <a:pPr marL="0" marR="0" algn="ctr" rtl="1">
                        <a:buNone/>
                      </a:pPr>
                      <a:r>
                        <a:rPr lang="ar-SA" sz="1100" b="1">
                          <a:effectLst/>
                        </a:rPr>
                        <a:t>دامنه حرکتی (ROM)</a:t>
                      </a:r>
                      <a:endParaRPr lang="en-US" sz="1400" b="1">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100" b="1">
                          <a:effectLst/>
                        </a:rPr>
                        <a:t>محدودتر — مسیر خطی و ثابت</a:t>
                      </a:r>
                      <a:endParaRPr lang="en-US" sz="1400" b="1">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100" b="1">
                          <a:effectLst/>
                        </a:rPr>
                        <a:t>آزاد و کامل‌تر — طبیعی‌ترین مسیر</a:t>
                      </a:r>
                      <a:endParaRPr lang="en-US" sz="1400" b="1">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100" b="1" dirty="0">
                          <a:effectLst/>
                        </a:rPr>
                        <a:t>ثابت — تعریف‌شده توسط دستگاه</a:t>
                      </a:r>
                      <a:endParaRPr lang="en-US" sz="1400" b="1" dirty="0">
                        <a:effectLst/>
                        <a:latin typeface="Arial" panose="020B0604020202020204" pitchFamily="34" charset="0"/>
                        <a:ea typeface="Arial" panose="020B0604020202020204" pitchFamily="34" charset="0"/>
                      </a:endParaRPr>
                    </a:p>
                  </a:txBody>
                  <a:tcPr marL="95250" marR="95250" marT="50800" marB="50800" anchor="ctr"/>
                </a:tc>
                <a:extLst>
                  <a:ext uri="{0D108BD9-81ED-4DB2-BD59-A6C34878D82A}">
                    <a16:rowId xmlns:a16="http://schemas.microsoft.com/office/drawing/2014/main" val="2842319149"/>
                  </a:ext>
                </a:extLst>
              </a:tr>
              <a:tr h="599624">
                <a:tc>
                  <a:txBody>
                    <a:bodyPr/>
                    <a:lstStyle/>
                    <a:p>
                      <a:pPr marL="0" marR="0" algn="ctr" rtl="1">
                        <a:buNone/>
                      </a:pPr>
                      <a:r>
                        <a:rPr lang="ar-SA" sz="1100" b="1">
                          <a:effectLst/>
                        </a:rPr>
                        <a:t>درگیری عضلات تثبیت‌کننده</a:t>
                      </a:r>
                      <a:endParaRPr lang="en-US" sz="1400" b="1">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100" b="1">
                          <a:effectLst/>
                        </a:rPr>
                        <a:t>زیاد</a:t>
                      </a:r>
                      <a:endParaRPr lang="en-US" sz="1400" b="1">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100" b="1">
                          <a:effectLst/>
                        </a:rPr>
                        <a:t>بیشترین — چالش تعادلی بالا</a:t>
                      </a:r>
                      <a:endParaRPr lang="en-US" sz="1400" b="1">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100" b="1" dirty="0">
                          <a:effectLst/>
                        </a:rPr>
                        <a:t>کمترین — دستگاه تثبیت می‌کند</a:t>
                      </a:r>
                      <a:endParaRPr lang="en-US" sz="1400" b="1" dirty="0">
                        <a:effectLst/>
                        <a:latin typeface="Arial" panose="020B0604020202020204" pitchFamily="34" charset="0"/>
                        <a:ea typeface="Arial" panose="020B0604020202020204" pitchFamily="34" charset="0"/>
                      </a:endParaRPr>
                    </a:p>
                  </a:txBody>
                  <a:tcPr marL="95250" marR="95250" marT="50800" marB="50800" anchor="ctr"/>
                </a:tc>
                <a:extLst>
                  <a:ext uri="{0D108BD9-81ED-4DB2-BD59-A6C34878D82A}">
                    <a16:rowId xmlns:a16="http://schemas.microsoft.com/office/drawing/2014/main" val="271904914"/>
                  </a:ext>
                </a:extLst>
              </a:tr>
              <a:tr h="599624">
                <a:tc>
                  <a:txBody>
                    <a:bodyPr/>
                    <a:lstStyle/>
                    <a:p>
                      <a:pPr marL="0" marR="0" algn="ctr" rtl="1">
                        <a:buNone/>
                      </a:pPr>
                      <a:r>
                        <a:rPr lang="ar-SA" sz="1100" b="1">
                          <a:effectLst/>
                        </a:rPr>
                        <a:t>حداکثر وزنه قابل استفاده</a:t>
                      </a:r>
                      <a:endParaRPr lang="en-US" sz="1400" b="1">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100" b="1">
                          <a:effectLst/>
                        </a:rPr>
                        <a:t>بیشترین</a:t>
                      </a:r>
                      <a:endParaRPr lang="en-US" sz="1400" b="1">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100" b="1">
                          <a:effectLst/>
                        </a:rPr>
                        <a:t>متوسط — محدود به قدرت دست ضعیف‌تر</a:t>
                      </a:r>
                      <a:endParaRPr lang="en-US" sz="1400" b="1">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100" b="1" dirty="0">
                          <a:effectLst/>
                        </a:rPr>
                        <a:t>متوسط تا بالا</a:t>
                      </a:r>
                      <a:endParaRPr lang="en-US" sz="1400" b="1" dirty="0">
                        <a:effectLst/>
                        <a:latin typeface="Arial" panose="020B0604020202020204" pitchFamily="34" charset="0"/>
                        <a:ea typeface="Arial" panose="020B0604020202020204" pitchFamily="34" charset="0"/>
                      </a:endParaRPr>
                    </a:p>
                  </a:txBody>
                  <a:tcPr marL="95250" marR="95250" marT="50800" marB="50800" anchor="ctr"/>
                </a:tc>
                <a:extLst>
                  <a:ext uri="{0D108BD9-81ED-4DB2-BD59-A6C34878D82A}">
                    <a16:rowId xmlns:a16="http://schemas.microsoft.com/office/drawing/2014/main" val="2024928200"/>
                  </a:ext>
                </a:extLst>
              </a:tr>
              <a:tr h="599624">
                <a:tc>
                  <a:txBody>
                    <a:bodyPr/>
                    <a:lstStyle/>
                    <a:p>
                      <a:pPr marL="0" marR="0" algn="ctr" rtl="1">
                        <a:buNone/>
                      </a:pPr>
                      <a:r>
                        <a:rPr lang="ar-SA" sz="1100" b="1">
                          <a:effectLst/>
                        </a:rPr>
                        <a:t>مناسب برای افزایش حداکثر قدرت</a:t>
                      </a:r>
                      <a:endParaRPr lang="en-US" sz="1400" b="1">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100" b="1">
                          <a:effectLst/>
                        </a:rPr>
                        <a:t>ایده‌آل ★★★★★</a:t>
                      </a:r>
                      <a:endParaRPr lang="en-US" sz="1400" b="1">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100" b="1">
                          <a:effectLst/>
                        </a:rPr>
                        <a:t>خوب ★★★★</a:t>
                      </a:r>
                      <a:endParaRPr lang="en-US" sz="1400" b="1">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100" b="1" dirty="0">
                          <a:effectLst/>
                        </a:rPr>
                        <a:t>متوسط ★★★</a:t>
                      </a:r>
                      <a:endParaRPr lang="en-US" sz="1400" b="1" dirty="0">
                        <a:effectLst/>
                        <a:latin typeface="Arial" panose="020B0604020202020204" pitchFamily="34" charset="0"/>
                        <a:ea typeface="Arial" panose="020B0604020202020204" pitchFamily="34" charset="0"/>
                      </a:endParaRPr>
                    </a:p>
                  </a:txBody>
                  <a:tcPr marL="95250" marR="95250" marT="50800" marB="50800" anchor="ctr"/>
                </a:tc>
                <a:extLst>
                  <a:ext uri="{0D108BD9-81ED-4DB2-BD59-A6C34878D82A}">
                    <a16:rowId xmlns:a16="http://schemas.microsoft.com/office/drawing/2014/main" val="1873108318"/>
                  </a:ext>
                </a:extLst>
              </a:tr>
              <a:tr h="599624">
                <a:tc>
                  <a:txBody>
                    <a:bodyPr/>
                    <a:lstStyle/>
                    <a:p>
                      <a:pPr marL="0" marR="0" algn="ctr" rtl="1">
                        <a:buNone/>
                      </a:pPr>
                      <a:r>
                        <a:rPr lang="ar-SA" sz="1100" b="1">
                          <a:effectLst/>
                        </a:rPr>
                        <a:t>مناسب برای حجم و تقارن عضلانی</a:t>
                      </a:r>
                      <a:endParaRPr lang="en-US" sz="1400" b="1">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100" b="1">
                          <a:effectLst/>
                        </a:rPr>
                        <a:t>خوب ★★★★</a:t>
                      </a:r>
                      <a:endParaRPr lang="en-US" sz="1400" b="1">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100" b="1">
                          <a:effectLst/>
                        </a:rPr>
                        <a:t>ایده‌آل ★★★★★ — جبران عدم تقارن</a:t>
                      </a:r>
                      <a:endParaRPr lang="en-US" sz="1400" b="1">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100" b="1" dirty="0">
                          <a:effectLst/>
                        </a:rPr>
                        <a:t>خوب ★★★★</a:t>
                      </a:r>
                      <a:endParaRPr lang="en-US" sz="1400" b="1" dirty="0">
                        <a:effectLst/>
                        <a:latin typeface="Arial" panose="020B0604020202020204" pitchFamily="34" charset="0"/>
                        <a:ea typeface="Arial" panose="020B0604020202020204" pitchFamily="34" charset="0"/>
                      </a:endParaRPr>
                    </a:p>
                  </a:txBody>
                  <a:tcPr marL="95250" marR="95250" marT="50800" marB="50800" anchor="ctr"/>
                </a:tc>
                <a:extLst>
                  <a:ext uri="{0D108BD9-81ED-4DB2-BD59-A6C34878D82A}">
                    <a16:rowId xmlns:a16="http://schemas.microsoft.com/office/drawing/2014/main" val="2985884316"/>
                  </a:ext>
                </a:extLst>
              </a:tr>
              <a:tr h="374766">
                <a:tc>
                  <a:txBody>
                    <a:bodyPr/>
                    <a:lstStyle/>
                    <a:p>
                      <a:pPr marL="0" marR="0" algn="ctr" rtl="1">
                        <a:buNone/>
                      </a:pPr>
                      <a:r>
                        <a:rPr lang="ar-SA" sz="1100" b="1">
                          <a:effectLst/>
                        </a:rPr>
                        <a:t>ایمنی (با فرم صحیح)</a:t>
                      </a:r>
                      <a:endParaRPr lang="en-US" sz="1400" b="1">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100" b="1">
                          <a:effectLst/>
                        </a:rPr>
                        <a:t>متوسط — نیاز به اسپاتر</a:t>
                      </a:r>
                      <a:endParaRPr lang="en-US" sz="1400" b="1">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100" b="1">
                          <a:effectLst/>
                        </a:rPr>
                        <a:t>بالا — قابل رها کردن ایمن</a:t>
                      </a:r>
                      <a:endParaRPr lang="en-US" sz="1400" b="1">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100" b="1" dirty="0">
                          <a:effectLst/>
                        </a:rPr>
                        <a:t>بسیار بالا — کنترل مسیر</a:t>
                      </a:r>
                      <a:endParaRPr lang="en-US" sz="1400" b="1" dirty="0">
                        <a:effectLst/>
                        <a:latin typeface="Arial" panose="020B0604020202020204" pitchFamily="34" charset="0"/>
                        <a:ea typeface="Arial" panose="020B0604020202020204" pitchFamily="34" charset="0"/>
                      </a:endParaRPr>
                    </a:p>
                  </a:txBody>
                  <a:tcPr marL="95250" marR="95250" marT="50800" marB="50800" anchor="ctr"/>
                </a:tc>
                <a:extLst>
                  <a:ext uri="{0D108BD9-81ED-4DB2-BD59-A6C34878D82A}">
                    <a16:rowId xmlns:a16="http://schemas.microsoft.com/office/drawing/2014/main" val="2068911055"/>
                  </a:ext>
                </a:extLst>
              </a:tr>
              <a:tr h="374766">
                <a:tc>
                  <a:txBody>
                    <a:bodyPr/>
                    <a:lstStyle/>
                    <a:p>
                      <a:pPr marL="0" marR="0" algn="ctr" rtl="1">
                        <a:buNone/>
                      </a:pPr>
                      <a:r>
                        <a:rPr lang="ar-SA" sz="1100" b="1">
                          <a:effectLst/>
                        </a:rPr>
                        <a:t>مناسب برای مبتدیان</a:t>
                      </a:r>
                      <a:endParaRPr lang="en-US" sz="1400" b="1">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100" b="1">
                          <a:effectLst/>
                        </a:rPr>
                        <a:t>خوب — با نظارت</a:t>
                      </a:r>
                      <a:endParaRPr lang="en-US" sz="1400" b="1">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100" b="1">
                          <a:effectLst/>
                        </a:rPr>
                        <a:t>ایده‌آل — یادگیری آسان‌تر</a:t>
                      </a:r>
                      <a:endParaRPr lang="en-US" sz="1400" b="1">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100" b="1" dirty="0">
                          <a:effectLst/>
                        </a:rPr>
                        <a:t>بهترین — ایمن‌ترین</a:t>
                      </a:r>
                      <a:endParaRPr lang="en-US" sz="1400" b="1" dirty="0">
                        <a:effectLst/>
                        <a:latin typeface="Arial" panose="020B0604020202020204" pitchFamily="34" charset="0"/>
                        <a:ea typeface="Arial" panose="020B0604020202020204" pitchFamily="34" charset="0"/>
                      </a:endParaRPr>
                    </a:p>
                  </a:txBody>
                  <a:tcPr marL="95250" marR="95250" marT="50800" marB="50800" anchor="ctr"/>
                </a:tc>
                <a:extLst>
                  <a:ext uri="{0D108BD9-81ED-4DB2-BD59-A6C34878D82A}">
                    <a16:rowId xmlns:a16="http://schemas.microsoft.com/office/drawing/2014/main" val="2020500633"/>
                  </a:ext>
                </a:extLst>
              </a:tr>
              <a:tr h="599624">
                <a:tc>
                  <a:txBody>
                    <a:bodyPr/>
                    <a:lstStyle/>
                    <a:p>
                      <a:pPr marL="0" marR="0" algn="ctr" rtl="1">
                        <a:buNone/>
                      </a:pPr>
                      <a:r>
                        <a:rPr lang="ar-SA" sz="1100" b="1">
                          <a:effectLst/>
                        </a:rPr>
                        <a:t>برتری در رفع ضعف‌های یکطرفه</a:t>
                      </a:r>
                      <a:endParaRPr lang="en-US" sz="1400" b="1">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100" b="1">
                          <a:effectLst/>
                        </a:rPr>
                        <a:t>ضعیف — ممکن است دست قوی‌تر جبران کند</a:t>
                      </a:r>
                      <a:endParaRPr lang="en-US" sz="1400" b="1">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100" b="1">
                          <a:effectLst/>
                        </a:rPr>
                        <a:t>عالی — هر دست مستقل کار می‌کند</a:t>
                      </a:r>
                      <a:endParaRPr lang="en-US" sz="1400" b="1">
                        <a:effectLst/>
                        <a:latin typeface="Arial" panose="020B0604020202020204" pitchFamily="34" charset="0"/>
                        <a:ea typeface="Arial" panose="020B0604020202020204" pitchFamily="34" charset="0"/>
                      </a:endParaRPr>
                    </a:p>
                  </a:txBody>
                  <a:tcPr marL="95250" marR="95250" marT="50800" marB="50800" anchor="ctr"/>
                </a:tc>
                <a:tc>
                  <a:txBody>
                    <a:bodyPr/>
                    <a:lstStyle/>
                    <a:p>
                      <a:pPr marL="0" marR="0" algn="ctr" rtl="1">
                        <a:buNone/>
                      </a:pPr>
                      <a:r>
                        <a:rPr lang="ar-SA" sz="1100" b="1" dirty="0">
                          <a:effectLst/>
                        </a:rPr>
                        <a:t>متوسط</a:t>
                      </a:r>
                      <a:endParaRPr lang="en-US" sz="1400" b="1" dirty="0">
                        <a:effectLst/>
                        <a:latin typeface="Arial" panose="020B0604020202020204" pitchFamily="34" charset="0"/>
                        <a:ea typeface="Arial" panose="020B0604020202020204" pitchFamily="34" charset="0"/>
                      </a:endParaRPr>
                    </a:p>
                  </a:txBody>
                  <a:tcPr marL="95250" marR="95250" marT="50800" marB="50800" anchor="ctr"/>
                </a:tc>
                <a:extLst>
                  <a:ext uri="{0D108BD9-81ED-4DB2-BD59-A6C34878D82A}">
                    <a16:rowId xmlns:a16="http://schemas.microsoft.com/office/drawing/2014/main" val="781625751"/>
                  </a:ext>
                </a:extLst>
              </a:tr>
            </a:tbl>
          </a:graphicData>
        </a:graphic>
      </p:graphicFrame>
    </p:spTree>
    <p:extLst>
      <p:ext uri="{BB962C8B-B14F-4D97-AF65-F5344CB8AC3E}">
        <p14:creationId xmlns:p14="http://schemas.microsoft.com/office/powerpoint/2010/main" val="411266541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12B50B7-31FC-4090-A029-6ACA19EAF8A2}"/>
              </a:ext>
            </a:extLst>
          </p:cNvPr>
          <p:cNvSpPr txBox="1"/>
          <p:nvPr/>
        </p:nvSpPr>
        <p:spPr>
          <a:xfrm>
            <a:off x="919214" y="663956"/>
            <a:ext cx="10353572" cy="1865126"/>
          </a:xfrm>
          <a:prstGeom prst="rect">
            <a:avLst/>
          </a:prstGeom>
          <a:noFill/>
        </p:spPr>
        <p:txBody>
          <a:bodyPr wrap="square" rtlCol="1">
            <a:spAutoFit/>
          </a:bodyPr>
          <a:lstStyle/>
          <a:p>
            <a:pPr algn="ctr">
              <a:lnSpc>
                <a:spcPct val="120000"/>
              </a:lnSpc>
              <a:spcAft>
                <a:spcPts val="1200"/>
              </a:spcAft>
            </a:pPr>
            <a:r>
              <a:rPr lang="fa-IR" sz="9600" b="1">
                <a:ln w="3175">
                  <a:noFill/>
                </a:ln>
                <a:gradFill flip="none" rotWithShape="1">
                  <a:gsLst>
                    <a:gs pos="0">
                      <a:srgbClr val="B10E23"/>
                    </a:gs>
                    <a:gs pos="100000">
                      <a:srgbClr val="ED1B35"/>
                    </a:gs>
                  </a:gsLst>
                  <a:lin ang="0" scaled="1"/>
                  <a:tileRect/>
                </a:gradFill>
                <a:effectLst>
                  <a:outerShdw blurRad="88900" sx="102000" sy="102000" algn="ctr" rotWithShape="0">
                    <a:prstClr val="black">
                      <a:alpha val="20000"/>
                    </a:prstClr>
                  </a:outerShdw>
                </a:effectLst>
                <a:latin typeface="Lalezar" panose="00000500000000000000" pitchFamily="2" charset="-78"/>
                <a:cs typeface="B Titr" panose="00000700000000000000" pitchFamily="2" charset="-78"/>
              </a:rPr>
              <a:t>با تشکر از توجه شما</a:t>
            </a:r>
            <a:endParaRPr lang="en-US" sz="9600" b="1">
              <a:ln w="3175">
                <a:noFill/>
              </a:ln>
              <a:gradFill flip="none" rotWithShape="1">
                <a:gsLst>
                  <a:gs pos="0">
                    <a:srgbClr val="B10E23"/>
                  </a:gs>
                  <a:gs pos="100000">
                    <a:srgbClr val="ED1B35"/>
                  </a:gs>
                </a:gsLst>
                <a:lin ang="0" scaled="1"/>
                <a:tileRect/>
              </a:gradFill>
              <a:effectLst>
                <a:outerShdw blurRad="88900" sx="102000" sy="102000" algn="ctr" rotWithShape="0">
                  <a:prstClr val="black">
                    <a:alpha val="20000"/>
                  </a:prstClr>
                </a:outerShdw>
              </a:effectLst>
              <a:latin typeface="Lalezar" panose="00000500000000000000" pitchFamily="2" charset="-78"/>
              <a:cs typeface="B Titr" panose="00000700000000000000" pitchFamily="2" charset="-78"/>
            </a:endParaRPr>
          </a:p>
        </p:txBody>
      </p:sp>
      <p:pic>
        <p:nvPicPr>
          <p:cNvPr id="7" name="Picture 6">
            <a:extLst>
              <a:ext uri="{FF2B5EF4-FFF2-40B4-BE49-F238E27FC236}">
                <a16:creationId xmlns:a16="http://schemas.microsoft.com/office/drawing/2014/main" id="{095DB95A-EED8-40F4-B157-82E64A1E7145}"/>
              </a:ext>
            </a:extLst>
          </p:cNvPr>
          <p:cNvPicPr>
            <a:picLocks noChangeAspect="1"/>
          </p:cNvPicPr>
          <p:nvPr/>
        </p:nvPicPr>
        <p:blipFill rotWithShape="1">
          <a:blip r:embed="rId2">
            <a:extLst>
              <a:ext uri="{28A0092B-C50C-407E-A947-70E740481C1C}">
                <a14:useLocalDpi xmlns:a14="http://schemas.microsoft.com/office/drawing/2010/main" val="0"/>
              </a:ext>
            </a:extLst>
          </a:blip>
          <a:srcRect r="67009"/>
          <a:stretch/>
        </p:blipFill>
        <p:spPr>
          <a:xfrm rot="16200000" flipH="1">
            <a:off x="4171951" y="-1162048"/>
            <a:ext cx="3848099" cy="12192002"/>
          </a:xfrm>
          <a:prstGeom prst="rect">
            <a:avLst/>
          </a:prstGeom>
        </p:spPr>
      </p:pic>
    </p:spTree>
    <p:extLst>
      <p:ext uri="{BB962C8B-B14F-4D97-AF65-F5344CB8AC3E}">
        <p14:creationId xmlns:p14="http://schemas.microsoft.com/office/powerpoint/2010/main" val="245790354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2088</TotalTime>
  <Words>2007</Words>
  <Application>Microsoft Office PowerPoint</Application>
  <PresentationFormat>Widescreen</PresentationFormat>
  <Paragraphs>176</Paragraphs>
  <Slides>13</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13</vt:i4>
      </vt:variant>
    </vt:vector>
  </HeadingPairs>
  <TitlesOfParts>
    <vt:vector size="19" baseType="lpstr">
      <vt:lpstr>Adobe Arabic</vt:lpstr>
      <vt:lpstr>Arial</vt:lpstr>
      <vt:lpstr>Calibri</vt:lpstr>
      <vt:lpstr>Calibri Light</vt:lpstr>
      <vt:lpstr>Lalezar</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amiros</dc:creator>
  <cp:lastModifiedBy>lion</cp:lastModifiedBy>
  <cp:revision>165</cp:revision>
  <dcterms:created xsi:type="dcterms:W3CDTF">2019-12-22T07:18:48Z</dcterms:created>
  <dcterms:modified xsi:type="dcterms:W3CDTF">2026-06-23T18:58:27Z</dcterms:modified>
</cp:coreProperties>
</file>