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73" r:id="rId3"/>
    <p:sldId id="274" r:id="rId4"/>
    <p:sldId id="275" r:id="rId5"/>
    <p:sldId id="260" r:id="rId6"/>
    <p:sldId id="256" r:id="rId7"/>
    <p:sldId id="258" r:id="rId8"/>
    <p:sldId id="266" r:id="rId9"/>
    <p:sldId id="259" r:id="rId10"/>
    <p:sldId id="267" r:id="rId11"/>
    <p:sldId id="268" r:id="rId12"/>
    <p:sldId id="269" r:id="rId13"/>
    <p:sldId id="270" r:id="rId14"/>
    <p:sldId id="271" r:id="rId15"/>
    <p:sldId id="272" r:id="rId16"/>
    <p:sldId id="264" r:id="rId17"/>
    <p:sldId id="265" r:id="rId18"/>
  </p:sldIdLst>
  <p:sldSz cx="12192000" cy="6858000"/>
  <p:notesSz cx="6858000" cy="9144000"/>
  <p:embeddedFontLst>
    <p:embeddedFont>
      <p:font typeface="B Titr" panose="00000700000000000000" pitchFamily="2" charset="-78"/>
      <p:bold r:id="rId19"/>
    </p:embeddedFont>
  </p:embeddedFontLst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B589"/>
    <a:srgbClr val="153D35"/>
    <a:srgbClr val="F8F5ED"/>
    <a:srgbClr val="E7E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7AE7-D14B-4AE2-A426-FAC3D71DB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A34C8D-534F-4773-A11C-5D8E189316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cs typeface="B Titr" panose="00000700000000000000" pitchFamily="2" charset="-7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02C76-43C8-4222-943A-082AECE3D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C7B17-0469-4397-90BB-0BE435693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A9081D-06E2-4D0B-ABF4-66355F3F0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15449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CAAD2-3322-4B57-A04E-0D4571949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A5CE2A-0A23-4D4E-9AF4-87A9CA16B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7EA4EB-DF58-4D68-8643-824203031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395CFF-1F69-4354-999C-D29783E15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01D531-6BF8-4AEF-8CC2-4C576B7318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165" y="-1210150"/>
            <a:ext cx="12514323" cy="859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79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847A6C2-38E6-4BC9-B4AE-6EBC6F9BAC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555" y="400936"/>
            <a:ext cx="7236879" cy="497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10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9DD8099-74A4-4DB6-A7C8-81997C0FFB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9666">
            <a:off x="9954079" y="-277903"/>
            <a:ext cx="3033406" cy="32863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8630D8-3AC9-4E44-B81D-E46AE4434A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258117" y="2208608"/>
            <a:ext cx="6430738" cy="4154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098899-091A-4E47-8DB6-E893CC7C7B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9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3AB5106-593A-46D5-8755-8AF7DCD9F9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9666">
            <a:off x="10983571" y="-589735"/>
            <a:ext cx="1963686" cy="25447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08B314-2AEB-4349-AFE1-160CA3D73D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76274" y="3386668"/>
            <a:ext cx="4984467" cy="17981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E4C69D-1569-42D7-97E8-8330EE42EA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4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AAEB5A-F225-4D6D-8E00-F3710F4FEA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41553" y="-4870587"/>
            <a:ext cx="11715770" cy="174453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48638E-1A97-4548-A89D-7B9ABE632B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0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D9F2992-015A-4794-B2B3-FF04211004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9666">
            <a:off x="11210157" y="2739168"/>
            <a:ext cx="1963686" cy="25447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969E87-C65D-4C94-BC59-68FF2B2EAC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9863">
            <a:off x="-2745052" y="-1968029"/>
            <a:ext cx="4324559" cy="44713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CDBBE7-BC34-4191-88A6-8480BC30B6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7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DB5E5DB-FD58-4DE4-A33B-20A79E0C3B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19578" y="1212896"/>
            <a:ext cx="3762245" cy="125334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39F590-B1CD-481D-91B4-E56E628DB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19257" y="-6337802"/>
            <a:ext cx="3762245" cy="125334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27BDE2-0A5C-459B-B3EC-D4D391EF87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93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C6050F2-DA52-418D-9B00-5C15F466D7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96" y="687084"/>
            <a:ext cx="4869219" cy="53558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B0DBC1-3E4F-47FB-A5A1-37FDA06FC1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586" y="687084"/>
            <a:ext cx="4869219" cy="535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7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A48FE8D-A002-4F44-9C6D-6A258AF3B8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78" y="-577643"/>
            <a:ext cx="11241433" cy="772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9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69CC-1299-4BF5-9E61-ABCE1AE49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C28AB-3892-481B-AFC1-285EED346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6F2F7-3E43-4165-BD0E-07480926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64943-F0A7-481D-A025-D88379C4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0FA13-F77C-417C-9F50-57C7A657D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00833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0A5B9-B4CE-4957-BCCA-F47C15126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44FA2-8A46-42AB-B116-AD2A302ED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9E54A-FF1C-4F1E-843D-AADA9A34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F08CE-DEF1-4BD0-8E04-549AD5080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B8EFD-6AC6-4D04-929B-2D6A1F323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806234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4E2FB-881D-4B6E-9CF6-FAE67E458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D1FE9-112D-457D-8EAB-9867E2C3EB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447DAA-3A78-4182-9444-528493BCF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3BCB01-C35A-4D4F-A204-CBE1E7834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61B3D-7ECB-4F93-BAE4-5DA1ADF98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D966C-07E8-4719-A072-4C56282E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30171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17CB-7F48-4303-90C5-FE465D75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01E82-0EF5-47FF-BBDA-A5732515F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82BAC-C1FE-4B88-B447-2B317CDC8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CB0D9E-A2D5-4D6F-8DDF-AA54D6E6E0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806AA3-3CE9-4CF2-8464-37E7BFE16D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6447C8-3E5F-4D32-8BEF-12EBB3F0C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3FE58-C517-4B22-AD16-4288089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47910B-EDFD-4B5A-8122-215B8B206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16248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E3D74-BC35-4825-BF23-2E19080EA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4D4C5B-17AD-4655-A028-E28999289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68A80D-FE61-426B-B6C1-8769C341B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DA93D-167D-4757-9A95-20CD149A7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86763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BDADA4-C7EB-42B8-9946-AE5E6CC71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D603B4-4E13-411E-ADC0-E3E826B39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B7AD4-8990-4D33-BEA4-51BC31D08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60540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183E-20B6-45D8-A4AE-0E69C51F0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08732-F5A7-44D6-9880-5D31E114C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9B1D8-8EA1-4870-A0AA-1E9217AEE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91646-9D0B-4500-ADD3-10A4EECF0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AD238C-324A-4CA9-8D9A-5EACCD97A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864AD-46B4-47AF-9566-4750F5BAF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38443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1B83D-7028-4FD5-8452-33D8D08BA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8FC86E-29CD-4B94-BB80-346B241605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cs typeface="B Titr" panose="00000700000000000000" pitchFamily="2" charset="-7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A1BDC-9246-4C22-ADD5-46C35F248B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6B849-398B-433C-B5E6-7D3979453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5753A-F33F-45A1-A6F6-F3A0B6594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AB617-1B1B-4927-BF22-F791A310C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834788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5AE1E-C03C-4D86-95AD-CA136FF20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3A144-58D5-4962-87F5-ECC2623FA0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6E80F-105B-4D02-B975-857C4B236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E51FB-023F-48C2-8F03-441B812A7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B7FA4-1E98-4CAA-8C5D-6C42A1E64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431875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E571D7-924E-4C02-A390-1040A489B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B1F1FC-432A-4EE7-8E7E-01674242CE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71BAB-AE13-4E47-8B3B-DDC56A08A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4FE4A-F315-4EB2-A088-8FAAC34A9EBD}" type="datetimeFigureOut">
              <a:rPr lang="fa-IR" smtClean="0"/>
              <a:t>20/01/1448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8F025-F6BF-440F-987D-D37874A7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25E8-A781-4BA5-A539-8FE7961A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CBEB5-5187-4B95-AA59-4A9B88A732F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25045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BB1A73-4D26-4E86-9CC2-FDF07CB13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D7639-B758-4F3C-AC05-382C24C74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a-I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936DB-3651-4D98-A59D-E60BBADE6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B Titr" panose="00000700000000000000" pitchFamily="2" charset="-78"/>
              </a:defRPr>
            </a:lvl1pPr>
          </a:lstStyle>
          <a:p>
            <a:fld id="{9264FE4A-F315-4EB2-A088-8FAAC34A9EBD}" type="datetimeFigureOut">
              <a:rPr lang="fa-IR" smtClean="0"/>
              <a:pPr/>
              <a:t>20/01/1448</a:t>
            </a:fld>
            <a:endParaRPr lang="fa-I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BAA15-5EEF-4548-AD6B-8906DFB03D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B Titr" panose="00000700000000000000" pitchFamily="2" charset="-78"/>
              </a:defRPr>
            </a:lvl1pPr>
          </a:lstStyle>
          <a:p>
            <a:endParaRPr lang="fa-I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16F65-9E92-4210-A7D9-21FC4E92C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B Titr" panose="00000700000000000000" pitchFamily="2" charset="-78"/>
              </a:defRPr>
            </a:lvl1pPr>
          </a:lstStyle>
          <a:p>
            <a:fld id="{C41CBEB5-5187-4B95-AA59-4A9B88A732FA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37566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50" r:id="rId11"/>
    <p:sldLayoutId id="2147483651" r:id="rId12"/>
    <p:sldLayoutId id="2147483652" r:id="rId13"/>
    <p:sldLayoutId id="2147483653" r:id="rId14"/>
    <p:sldLayoutId id="2147483654" r:id="rId15"/>
    <p:sldLayoutId id="2147483655" r:id="rId16"/>
    <p:sldLayoutId id="2147483656" r:id="rId17"/>
    <p:sldLayoutId id="2147483657" r:id="rId18"/>
    <p:sldLayoutId id="2147483658" r:id="rId19"/>
    <p:sldLayoutId id="214748365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B Titr" panose="00000700000000000000" pitchFamily="2" charset="-7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itnamaco.i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D6EC6-1978-407F-B5AB-2BC479E51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3"/>
          <a:stretch/>
        </p:blipFill>
        <p:spPr>
          <a:xfrm>
            <a:off x="8164285" y="1810031"/>
            <a:ext cx="2416629" cy="39340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0D87A4-FE3D-45CD-B7E6-27C64957C549}"/>
              </a:ext>
            </a:extLst>
          </p:cNvPr>
          <p:cNvSpPr txBox="1"/>
          <p:nvPr/>
        </p:nvSpPr>
        <p:spPr>
          <a:xfrm>
            <a:off x="2497746" y="1294290"/>
            <a:ext cx="7196507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en-US" sz="4400" b="1" dirty="0" err="1">
                <a:solidFill>
                  <a:schemeClr val="bg2"/>
                </a:solidFill>
              </a:rPr>
              <a:t>راهنمای</a:t>
            </a:r>
            <a:r>
              <a:rPr lang="en-US" sz="4400" b="1" dirty="0">
                <a:solidFill>
                  <a:schemeClr val="bg2"/>
                </a:solidFill>
              </a:rPr>
              <a:t> </a:t>
            </a:r>
            <a:r>
              <a:rPr lang="en-US" sz="4400" b="1" dirty="0" err="1">
                <a:solidFill>
                  <a:schemeClr val="bg2"/>
                </a:solidFill>
              </a:rPr>
              <a:t>جامع</a:t>
            </a:r>
            <a:r>
              <a:rPr lang="en-US" sz="4400" b="1" dirty="0">
                <a:solidFill>
                  <a:schemeClr val="bg2"/>
                </a:solidFill>
              </a:rPr>
              <a:t> </a:t>
            </a:r>
            <a:r>
              <a:rPr lang="en-US" sz="4400" b="1" dirty="0" err="1">
                <a:solidFill>
                  <a:schemeClr val="bg2"/>
                </a:solidFill>
              </a:rPr>
              <a:t>حرکت</a:t>
            </a:r>
            <a:r>
              <a:rPr lang="en-US" sz="4400" b="1" dirty="0">
                <a:solidFill>
                  <a:schemeClr val="bg2"/>
                </a:solidFill>
              </a:rPr>
              <a:t> </a:t>
            </a:r>
            <a:r>
              <a:rPr lang="en-US" sz="4400" b="1" dirty="0" err="1">
                <a:solidFill>
                  <a:schemeClr val="bg2"/>
                </a:solidFill>
              </a:rPr>
              <a:t>هاگ</a:t>
            </a:r>
            <a:r>
              <a:rPr lang="en-US" sz="4400" b="1" dirty="0">
                <a:solidFill>
                  <a:schemeClr val="bg2"/>
                </a:solidFill>
              </a:rPr>
              <a:t> </a:t>
            </a:r>
            <a:r>
              <a:rPr lang="en-US" sz="4400" b="1" dirty="0" err="1">
                <a:solidFill>
                  <a:schemeClr val="bg2"/>
                </a:solidFill>
              </a:rPr>
              <a:t>پا</a:t>
            </a:r>
            <a:r>
              <a:rPr lang="en-US" sz="4400" b="1" dirty="0">
                <a:solidFill>
                  <a:schemeClr val="bg2"/>
                </a:solidFill>
              </a:rPr>
              <a:t> </a:t>
            </a:r>
            <a:r>
              <a:rPr lang="en-US" sz="4400" b="1" dirty="0" err="1">
                <a:solidFill>
                  <a:schemeClr val="bg2"/>
                </a:solidFill>
              </a:rPr>
              <a:t>با</a:t>
            </a:r>
            <a:r>
              <a:rPr lang="en-US" sz="4400" b="1" dirty="0">
                <a:solidFill>
                  <a:schemeClr val="bg2"/>
                </a:solidFill>
              </a:rPr>
              <a:t> </a:t>
            </a:r>
            <a:r>
              <a:rPr lang="en-US" sz="4400" b="1" dirty="0" err="1">
                <a:solidFill>
                  <a:schemeClr val="bg2"/>
                </a:solidFill>
              </a:rPr>
              <a:t>دستگاه</a:t>
            </a:r>
            <a:endParaRPr lang="en-US" sz="4400" dirty="0">
              <a:solidFill>
                <a:schemeClr val="bg2"/>
              </a:solidFill>
            </a:endParaRPr>
          </a:p>
          <a:p>
            <a:pPr algn="ctr" rtl="1"/>
            <a:r>
              <a:rPr lang="en-US" sz="2400" b="1" i="1" dirty="0" err="1">
                <a:solidFill>
                  <a:schemeClr val="bg2"/>
                </a:solidFill>
              </a:rPr>
              <a:t>آناتومی</a:t>
            </a:r>
            <a:r>
              <a:rPr lang="en-US" sz="2400" b="1" i="1" dirty="0">
                <a:solidFill>
                  <a:schemeClr val="bg2"/>
                </a:solidFill>
              </a:rPr>
              <a:t>، </a:t>
            </a:r>
            <a:r>
              <a:rPr lang="en-US" sz="2400" b="1" i="1" dirty="0" err="1">
                <a:solidFill>
                  <a:schemeClr val="bg2"/>
                </a:solidFill>
              </a:rPr>
              <a:t>اجرا</a:t>
            </a:r>
            <a:r>
              <a:rPr lang="en-US" sz="2400" b="1" i="1" dirty="0">
                <a:solidFill>
                  <a:schemeClr val="bg2"/>
                </a:solidFill>
              </a:rPr>
              <a:t>، </a:t>
            </a:r>
            <a:r>
              <a:rPr lang="en-US" sz="2400" b="1" i="1" dirty="0" err="1">
                <a:solidFill>
                  <a:schemeClr val="bg2"/>
                </a:solidFill>
              </a:rPr>
              <a:t>نکات</a:t>
            </a:r>
            <a:r>
              <a:rPr lang="en-US" sz="2400" b="1" i="1" dirty="0">
                <a:solidFill>
                  <a:schemeClr val="bg2"/>
                </a:solidFill>
              </a:rPr>
              <a:t> </a:t>
            </a:r>
            <a:r>
              <a:rPr lang="en-US" sz="2400" b="1" i="1" dirty="0" err="1">
                <a:solidFill>
                  <a:schemeClr val="bg2"/>
                </a:solidFill>
              </a:rPr>
              <a:t>تخصصی</a:t>
            </a:r>
            <a:r>
              <a:rPr lang="en-US" sz="2400" b="1" i="1" dirty="0">
                <a:solidFill>
                  <a:schemeClr val="bg2"/>
                </a:solidFill>
              </a:rPr>
              <a:t> و </a:t>
            </a:r>
            <a:r>
              <a:rPr lang="en-US" sz="2400" b="1" i="1" dirty="0" err="1">
                <a:solidFill>
                  <a:schemeClr val="bg2"/>
                </a:solidFill>
              </a:rPr>
              <a:t>تنظیمات</a:t>
            </a:r>
            <a:r>
              <a:rPr lang="en-US" sz="2400" b="1" i="1" dirty="0">
                <a:solidFill>
                  <a:schemeClr val="bg2"/>
                </a:solidFill>
              </a:rPr>
              <a:t> </a:t>
            </a:r>
            <a:r>
              <a:rPr lang="en-US" sz="2400" b="1" i="1" dirty="0" err="1">
                <a:solidFill>
                  <a:schemeClr val="bg2"/>
                </a:solidFill>
              </a:rPr>
              <a:t>پیشرفته</a:t>
            </a:r>
            <a:endParaRPr lang="en-US" sz="2400" b="1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507770-2DF1-49C1-88F2-1CD7D80E50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32"/>
          <a:stretch/>
        </p:blipFill>
        <p:spPr>
          <a:xfrm>
            <a:off x="1611081" y="1940653"/>
            <a:ext cx="2608197" cy="39340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509C2B-9D78-C6AE-E2BB-B2E3FEBE50EA}"/>
              </a:ext>
            </a:extLst>
          </p:cNvPr>
          <p:cNvSpPr txBox="1"/>
          <p:nvPr/>
        </p:nvSpPr>
        <p:spPr>
          <a:xfrm>
            <a:off x="513663" y="5995436"/>
            <a:ext cx="5800873" cy="44428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200" b="1" dirty="0">
                <a:solidFill>
                  <a:srgbClr val="D8B589"/>
                </a:solidFill>
                <a:latin typeface="Arial" panose="020B0604020202020204" pitchFamily="34" charset="0"/>
                <a:hlinkClick r:id="rId3"/>
              </a:rPr>
              <a:t>https://fitnamaco.ir</a:t>
            </a:r>
            <a:r>
              <a:rPr lang="en-US" sz="3200" b="1" dirty="0">
                <a:solidFill>
                  <a:srgbClr val="D8B589"/>
                </a:solidFill>
                <a:latin typeface="Arial" panose="020B0604020202020204" pitchFamily="34" charset="0"/>
              </a:rPr>
              <a:t> </a:t>
            </a:r>
            <a:r>
              <a:rPr lang="fa-IR" sz="3200" b="1">
                <a:solidFill>
                  <a:srgbClr val="D8B589"/>
                </a:solidFill>
                <a:latin typeface="Arial" panose="020B0604020202020204" pitchFamily="34" charset="0"/>
              </a:rPr>
              <a:t>منبع : </a:t>
            </a:r>
            <a:endParaRPr lang="en-US" b="1" dirty="0">
              <a:solidFill>
                <a:srgbClr val="D8B5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13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1FCBCC-AC13-1EAD-8571-06D9EAC1B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36430"/>
            <a:ext cx="12192000" cy="719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26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3A36E-6E76-CC25-BFC6-AFF5D8142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0B02D2-613C-758B-A022-57795760E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39801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989FD-7B2D-B3B0-680B-99A3FC478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7AC121-82CE-FBF6-7C50-992C41132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9"/>
            <a:ext cx="12192000" cy="665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5677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D6EC6-1978-407F-B5AB-2BC479E51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3"/>
          <a:stretch/>
        </p:blipFill>
        <p:spPr>
          <a:xfrm>
            <a:off x="10524226" y="110318"/>
            <a:ext cx="1667774" cy="39340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0D87A4-FE3D-45CD-B7E6-27C64957C549}"/>
              </a:ext>
            </a:extLst>
          </p:cNvPr>
          <p:cNvSpPr txBox="1"/>
          <p:nvPr/>
        </p:nvSpPr>
        <p:spPr>
          <a:xfrm>
            <a:off x="2899913" y="1723913"/>
            <a:ext cx="6392174" cy="31700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en-US" sz="2000" dirty="0" err="1">
                <a:solidFill>
                  <a:srgbClr val="D8B589"/>
                </a:solidFill>
              </a:rPr>
              <a:t>حرکت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هاگ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پا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یکی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از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مؤثرترین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تمرینات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تقویت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پایین‌تنه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در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بدنسازی</a:t>
            </a:r>
            <a:r>
              <a:rPr lang="en-US" sz="2000" dirty="0">
                <a:solidFill>
                  <a:srgbClr val="D8B589"/>
                </a:solidFill>
              </a:rPr>
              <a:t> و </a:t>
            </a:r>
            <a:r>
              <a:rPr lang="en-US" sz="2000" dirty="0" err="1">
                <a:solidFill>
                  <a:srgbClr val="D8B589"/>
                </a:solidFill>
              </a:rPr>
              <a:t>علوم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ورزشی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است</a:t>
            </a:r>
            <a:r>
              <a:rPr lang="en-US" sz="2000" dirty="0">
                <a:solidFill>
                  <a:srgbClr val="D8B589"/>
                </a:solidFill>
              </a:rPr>
              <a:t>. </a:t>
            </a:r>
            <a:r>
              <a:rPr lang="en-US" sz="2000" dirty="0" err="1">
                <a:solidFill>
                  <a:srgbClr val="D8B589"/>
                </a:solidFill>
              </a:rPr>
              <a:t>این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حرکت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نام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خود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را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از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جورج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هاکنشمیت</a:t>
            </a:r>
            <a:r>
              <a:rPr lang="en-US" sz="2000" dirty="0">
                <a:solidFill>
                  <a:srgbClr val="D8B589"/>
                </a:solidFill>
              </a:rPr>
              <a:t> (George </a:t>
            </a:r>
            <a:r>
              <a:rPr lang="en-US" sz="2000" dirty="0" err="1">
                <a:solidFill>
                  <a:srgbClr val="D8B589"/>
                </a:solidFill>
              </a:rPr>
              <a:t>Hackenschmidt</a:t>
            </a:r>
            <a:r>
              <a:rPr lang="en-US" sz="2000" dirty="0">
                <a:solidFill>
                  <a:srgbClr val="D8B589"/>
                </a:solidFill>
              </a:rPr>
              <a:t>)، </a:t>
            </a:r>
            <a:r>
              <a:rPr lang="en-US" sz="2000" dirty="0" err="1">
                <a:solidFill>
                  <a:srgbClr val="D8B589"/>
                </a:solidFill>
              </a:rPr>
              <a:t>کشتی‌گیر</a:t>
            </a:r>
            <a:r>
              <a:rPr lang="en-US" sz="2000" dirty="0">
                <a:solidFill>
                  <a:srgbClr val="D8B589"/>
                </a:solidFill>
              </a:rPr>
              <a:t> و </a:t>
            </a:r>
            <a:r>
              <a:rPr lang="en-US" sz="2000" dirty="0" err="1">
                <a:solidFill>
                  <a:srgbClr val="D8B589"/>
                </a:solidFill>
              </a:rPr>
              <a:t>قهرمان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وزنه‌بردار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اوایل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قرن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بیستم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گرفته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است</a:t>
            </a:r>
            <a:r>
              <a:rPr lang="en-US" sz="2000" dirty="0">
                <a:solidFill>
                  <a:srgbClr val="D8B589"/>
                </a:solidFill>
              </a:rPr>
              <a:t>. </a:t>
            </a:r>
            <a:r>
              <a:rPr lang="en-US" sz="2000" dirty="0" err="1">
                <a:solidFill>
                  <a:srgbClr val="D8B589"/>
                </a:solidFill>
              </a:rPr>
              <a:t>هاکنشمیت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این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حرکت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را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ابتدا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هالتر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انجام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می‌داد</a:t>
            </a:r>
            <a:r>
              <a:rPr lang="en-US" sz="2000" dirty="0">
                <a:solidFill>
                  <a:srgbClr val="D8B589"/>
                </a:solidFill>
              </a:rPr>
              <a:t> و </a:t>
            </a:r>
            <a:r>
              <a:rPr lang="en-US" sz="2000" dirty="0" err="1">
                <a:solidFill>
                  <a:srgbClr val="D8B589"/>
                </a:solidFill>
              </a:rPr>
              <a:t>به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مرور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زمان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دستگاه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مخصوصی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برای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آن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طراحی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شد</a:t>
            </a:r>
            <a:r>
              <a:rPr lang="en-US" sz="2000" dirty="0">
                <a:solidFill>
                  <a:srgbClr val="D8B589"/>
                </a:solidFill>
              </a:rPr>
              <a:t>.</a:t>
            </a:r>
          </a:p>
          <a:p>
            <a:pPr algn="r" rtl="1"/>
            <a:r>
              <a:rPr lang="en-US" sz="2000" dirty="0" err="1">
                <a:solidFill>
                  <a:srgbClr val="D8B589"/>
                </a:solidFill>
              </a:rPr>
              <a:t>مزیت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اصلی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دستگاه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هاگ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پا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نسبت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اسکوات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آزاد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در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این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است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که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ستون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فقرات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کاملاً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توسط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تکیه‌گاه</a:t>
            </a:r>
            <a:r>
              <a:rPr lang="en-US" sz="2000" dirty="0">
                <a:solidFill>
                  <a:srgbClr val="D8B589"/>
                </a:solidFill>
              </a:rPr>
              <a:t> ۴۵ </a:t>
            </a:r>
            <a:r>
              <a:rPr lang="en-US" sz="2000" dirty="0" err="1">
                <a:solidFill>
                  <a:srgbClr val="D8B589"/>
                </a:solidFill>
              </a:rPr>
              <a:t>درجه‌ای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حمایت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می‌شود</a:t>
            </a:r>
            <a:r>
              <a:rPr lang="en-US" sz="2000" dirty="0">
                <a:solidFill>
                  <a:srgbClr val="D8B589"/>
                </a:solidFill>
              </a:rPr>
              <a:t>؛ </a:t>
            </a:r>
            <a:r>
              <a:rPr lang="en-US" sz="2000" dirty="0" err="1">
                <a:solidFill>
                  <a:srgbClr val="D8B589"/>
                </a:solidFill>
              </a:rPr>
              <a:t>بنابراین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ورزشکار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می‌تواند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بدون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نگرانی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از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حفظ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تعادل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یا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فشار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مضر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ستون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فقرات</a:t>
            </a:r>
            <a:r>
              <a:rPr lang="en-US" sz="2000" dirty="0">
                <a:solidFill>
                  <a:srgbClr val="D8B589"/>
                </a:solidFill>
              </a:rPr>
              <a:t>، </a:t>
            </a:r>
            <a:r>
              <a:rPr lang="en-US" sz="2000" dirty="0" err="1">
                <a:solidFill>
                  <a:srgbClr val="D8B589"/>
                </a:solidFill>
              </a:rPr>
              <a:t>تمرکز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کاملی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روی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عضلات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هدف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داشته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باشد</a:t>
            </a:r>
            <a:r>
              <a:rPr lang="en-US" sz="2000" dirty="0">
                <a:solidFill>
                  <a:srgbClr val="D8B589"/>
                </a:solidFill>
              </a:rPr>
              <a:t>. </a:t>
            </a:r>
            <a:r>
              <a:rPr lang="en-US" sz="2000" dirty="0" err="1">
                <a:solidFill>
                  <a:srgbClr val="D8B589"/>
                </a:solidFill>
              </a:rPr>
              <a:t>این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ویژگی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آن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را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برای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هر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دو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گروه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مبتدیان</a:t>
            </a:r>
            <a:r>
              <a:rPr lang="en-US" sz="2000" dirty="0">
                <a:solidFill>
                  <a:srgbClr val="D8B589"/>
                </a:solidFill>
              </a:rPr>
              <a:t> و </a:t>
            </a:r>
            <a:r>
              <a:rPr lang="en-US" sz="2000" dirty="0" err="1">
                <a:solidFill>
                  <a:srgbClr val="D8B589"/>
                </a:solidFill>
              </a:rPr>
              <a:t>حرفه‌ای‌ها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ایده‌آل</a:t>
            </a:r>
            <a:r>
              <a:rPr lang="en-US" sz="2000" dirty="0">
                <a:solidFill>
                  <a:srgbClr val="D8B589"/>
                </a:solidFill>
              </a:rPr>
              <a:t> </a:t>
            </a:r>
            <a:r>
              <a:rPr lang="en-US" sz="2000" dirty="0" err="1">
                <a:solidFill>
                  <a:srgbClr val="D8B589"/>
                </a:solidFill>
              </a:rPr>
              <a:t>می‌کند</a:t>
            </a:r>
            <a:r>
              <a:rPr lang="en-US" sz="2000" dirty="0">
                <a:solidFill>
                  <a:srgbClr val="D8B589"/>
                </a:solidFill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507770-2DF1-49C1-88F2-1CD7D80E50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32"/>
          <a:stretch/>
        </p:blipFill>
        <p:spPr>
          <a:xfrm>
            <a:off x="66954" y="2847237"/>
            <a:ext cx="1899870" cy="393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29977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DB8B793-4F57-B47A-DD62-25855301457A}"/>
              </a:ext>
            </a:extLst>
          </p:cNvPr>
          <p:cNvSpPr txBox="1"/>
          <p:nvPr/>
        </p:nvSpPr>
        <p:spPr>
          <a:xfrm>
            <a:off x="2630010" y="1564097"/>
            <a:ext cx="7845640" cy="2634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36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۱. </a:t>
            </a:r>
            <a:r>
              <a:rPr lang="en-US" sz="36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آناتومی</a:t>
            </a:r>
            <a:r>
              <a:rPr lang="en-US" sz="36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و </a:t>
            </a:r>
            <a:r>
              <a:rPr lang="en-US" sz="36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عضلات</a:t>
            </a:r>
            <a:r>
              <a:rPr lang="en-US" sz="36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درگیر</a:t>
            </a:r>
            <a:endParaRPr lang="en-US" sz="36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دستگاه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هاگ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دلیل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زاویه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۴۵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درجه‌ای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تکیه‌گاه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تثبیت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ستون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فقرات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الگوی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متفاوتی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نسبت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اسکوات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سنتی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ایجاد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تفاوت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مکانیکی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باعث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ران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به‌ویژه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اکسنتریک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رفتن</a:t>
            </a:r>
            <a:r>
              <a:rPr lang="fa-IR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تنش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طولانی‌تری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قرار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گیرند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جدول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درگیر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اساس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نقش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فیزیولوژیک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آن‌ها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دسته‌بندی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2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51410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582D2F-00BA-F8A8-A56F-27FDEF78C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58201"/>
              </p:ext>
            </p:extLst>
          </p:nvPr>
        </p:nvGraphicFramePr>
        <p:xfrm>
          <a:off x="1127464" y="426128"/>
          <a:ext cx="9880848" cy="62808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52339">
                  <a:extLst>
                    <a:ext uri="{9D8B030D-6E8A-4147-A177-3AD203B41FA5}">
                      <a16:colId xmlns:a16="http://schemas.microsoft.com/office/drawing/2014/main" val="438559457"/>
                    </a:ext>
                  </a:extLst>
                </a:gridCol>
                <a:gridCol w="1976170">
                  <a:extLst>
                    <a:ext uri="{9D8B030D-6E8A-4147-A177-3AD203B41FA5}">
                      <a16:colId xmlns:a16="http://schemas.microsoft.com/office/drawing/2014/main" val="1518171857"/>
                    </a:ext>
                  </a:extLst>
                </a:gridCol>
                <a:gridCol w="3952339">
                  <a:extLst>
                    <a:ext uri="{9D8B030D-6E8A-4147-A177-3AD203B41FA5}">
                      <a16:colId xmlns:a16="http://schemas.microsoft.com/office/drawing/2014/main" val="1274113298"/>
                    </a:ext>
                  </a:extLst>
                </a:gridCol>
              </a:tblGrid>
              <a:tr h="30330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دسته‌بندی عضلانی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46568" marB="46568" anchor="ctr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نام عضله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46568" marB="46568" anchor="ctr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نقش و عملکرد در حرکت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46568" marB="46568" anchor="ctr"/>
                </a:tc>
                <a:extLst>
                  <a:ext uri="{0D108BD9-81ED-4DB2-BD59-A6C34878D82A}">
                    <a16:rowId xmlns:a16="http://schemas.microsoft.com/office/drawing/2014/main" val="1264663067"/>
                  </a:ext>
                </a:extLst>
              </a:tr>
              <a:tr h="732103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 dirty="0" err="1">
                          <a:effectLst/>
                        </a:rPr>
                        <a:t>محرک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اصلی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برای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اکستنشن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زانو</a:t>
                      </a:r>
                      <a:r>
                        <a:rPr lang="en-US" sz="1400" b="1" dirty="0">
                          <a:effectLst/>
                        </a:rPr>
                        <a:t> (</a:t>
                      </a:r>
                      <a:r>
                        <a:rPr lang="en-US" sz="1400" b="1" dirty="0" err="1">
                          <a:effectLst/>
                        </a:rPr>
                        <a:t>باز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کردن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مفصل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زانو</a:t>
                      </a:r>
                      <a:r>
                        <a:rPr lang="en-US" sz="1400" b="1" dirty="0">
                          <a:effectLst/>
                        </a:rPr>
                        <a:t>) </a:t>
                      </a:r>
                      <a:r>
                        <a:rPr lang="en-US" sz="1400" b="1" dirty="0" err="1">
                          <a:effectLst/>
                        </a:rPr>
                        <a:t>در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فاز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کانسنتریک</a:t>
                      </a:r>
                      <a:r>
                        <a:rPr lang="en-US" sz="1400" b="1" dirty="0">
                          <a:effectLst/>
                        </a:rPr>
                        <a:t> (</a:t>
                      </a:r>
                      <a:r>
                        <a:rPr lang="en-US" sz="1400" b="1" dirty="0" err="1">
                          <a:effectLst/>
                        </a:rPr>
                        <a:t>بالا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آمدن</a:t>
                      </a:r>
                      <a:r>
                        <a:rPr lang="en-US" sz="1400" b="1" dirty="0">
                          <a:effectLst/>
                        </a:rPr>
                        <a:t>). </a:t>
                      </a:r>
                      <a:r>
                        <a:rPr lang="en-US" sz="1400" b="1" dirty="0" err="1">
                          <a:effectLst/>
                        </a:rPr>
                        <a:t>هرچه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پاها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پایین‌تر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روی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صفحه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قرار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گیرند</a:t>
                      </a:r>
                      <a:r>
                        <a:rPr lang="en-US" sz="1400" b="1" dirty="0">
                          <a:effectLst/>
                        </a:rPr>
                        <a:t>، </a:t>
                      </a:r>
                      <a:r>
                        <a:rPr lang="en-US" sz="1400" b="1" dirty="0" err="1">
                          <a:effectLst/>
                        </a:rPr>
                        <a:t>فعالیت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این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عضله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بیشتر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می‌شود</a:t>
                      </a:r>
                      <a:r>
                        <a:rPr lang="en-US" sz="1400" b="1" dirty="0">
                          <a:effectLst/>
                        </a:rPr>
                        <a:t>.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چهارسر ران (Quadriceps)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عضلات اصلی (Agonists)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3115699044"/>
                  </a:ext>
                </a:extLst>
              </a:tr>
              <a:tr h="732103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 dirty="0" err="1">
                          <a:effectLst/>
                        </a:rPr>
                        <a:t>مسئول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اکستنشن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لگن</a:t>
                      </a:r>
                      <a:r>
                        <a:rPr lang="en-US" sz="1400" b="1" dirty="0">
                          <a:effectLst/>
                        </a:rPr>
                        <a:t> (</a:t>
                      </a:r>
                      <a:r>
                        <a:rPr lang="en-US" sz="1400" b="1" dirty="0" err="1">
                          <a:effectLst/>
                        </a:rPr>
                        <a:t>صاف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کردن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مفصل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ران</a:t>
                      </a:r>
                      <a:r>
                        <a:rPr lang="en-US" sz="1400" b="1" dirty="0">
                          <a:effectLst/>
                        </a:rPr>
                        <a:t>) و </a:t>
                      </a:r>
                      <a:r>
                        <a:rPr lang="en-US" sz="1400" b="1" dirty="0" err="1">
                          <a:effectLst/>
                        </a:rPr>
                        <a:t>تأمین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نیروی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اصلی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برای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بالا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آوردن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بار</a:t>
                      </a:r>
                      <a:r>
                        <a:rPr lang="en-US" sz="1400" b="1" dirty="0">
                          <a:effectLst/>
                        </a:rPr>
                        <a:t>. </a:t>
                      </a:r>
                      <a:r>
                        <a:rPr lang="en-US" sz="1400" b="1" dirty="0" err="1">
                          <a:effectLst/>
                        </a:rPr>
                        <a:t>با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قرار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دادن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پاها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در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بخش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بالایی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صفحه</a:t>
                      </a:r>
                      <a:r>
                        <a:rPr lang="en-US" sz="1400" b="1" dirty="0">
                          <a:effectLst/>
                        </a:rPr>
                        <a:t>، </a:t>
                      </a:r>
                      <a:r>
                        <a:rPr lang="en-US" sz="1400" b="1" dirty="0" err="1">
                          <a:effectLst/>
                        </a:rPr>
                        <a:t>نقش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این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عضله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پررنگ‌تر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می‌شود</a:t>
                      </a:r>
                      <a:r>
                        <a:rPr lang="en-US" sz="1400" b="1" dirty="0">
                          <a:effectLst/>
                        </a:rPr>
                        <a:t>.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سرینی بزرگ (Gluteus Maximus)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عضلات اصلی (Agonists)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3351060920"/>
                  </a:ext>
                </a:extLst>
              </a:tr>
              <a:tr h="57522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حفظ ثبات داخلی زانو و کنترل مسیر حرکت در هر دو فاز پایین و بالا رفتن. در حالت پاهای باز (Wide Stance)، نقش فعال‌تری دارند.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اداکتورها (Adductors)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عضلات اصلی (Agonists)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1576681492"/>
                  </a:ext>
                </a:extLst>
              </a:tr>
              <a:tr h="732103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کنترل هم‌ترازی لگن در صفحه فرونتال و جلوگیری از افتادگی یا چرخش لگن به طرفین در حین حرکت. ضعف این عضله یکی از دلایل اصلی والگوس زانو است.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سرینی میانی (Gluteus Medius)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عضلات کمکی (Synergists)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2917178966"/>
                  </a:ext>
                </a:extLst>
              </a:tr>
              <a:tr h="57522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تثبیت مچ پا روی صفحه و انتقال نیرو از پاشنه به دستگاه. مچ پای سفت‌تر، اجرای حرکت را بهبود می‌دهد.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ساق پا (Gastrocnemius &amp; Soleus)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عضلات کمکی (Synergists)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3302358969"/>
                  </a:ext>
                </a:extLst>
              </a:tr>
              <a:tr h="57522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 dirty="0" err="1">
                          <a:effectLst/>
                        </a:rPr>
                        <a:t>کنترل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اکسنتریک</a:t>
                      </a:r>
                      <a:r>
                        <a:rPr lang="en-US" sz="1400" b="1" dirty="0">
                          <a:effectLst/>
                        </a:rPr>
                        <a:t> (</a:t>
                      </a:r>
                      <a:r>
                        <a:rPr lang="en-US" sz="1400" b="1" dirty="0" err="1">
                          <a:effectLst/>
                        </a:rPr>
                        <a:t>فاز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پایین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رفتن</a:t>
                      </a:r>
                      <a:r>
                        <a:rPr lang="en-US" sz="1400" b="1" dirty="0">
                          <a:effectLst/>
                        </a:rPr>
                        <a:t>)، </a:t>
                      </a:r>
                      <a:r>
                        <a:rPr lang="en-US" sz="1400" b="1" dirty="0" err="1">
                          <a:effectLst/>
                        </a:rPr>
                        <a:t>کاهش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فشار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برشی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روی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رباط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متقاطع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قدامی</a:t>
                      </a:r>
                      <a:r>
                        <a:rPr lang="en-US" sz="1400" b="1" dirty="0">
                          <a:effectLst/>
                        </a:rPr>
                        <a:t> (ACL) و </a:t>
                      </a:r>
                      <a:r>
                        <a:rPr lang="en-US" sz="1400" b="1" dirty="0" err="1">
                          <a:effectLst/>
                        </a:rPr>
                        <a:t>کمک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به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ثبات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مفصل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زانو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در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پایین‌ترین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نقطه</a:t>
                      </a:r>
                      <a:r>
                        <a:rPr lang="en-US" sz="1400" b="1" dirty="0">
                          <a:effectLst/>
                        </a:rPr>
                        <a:t>.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همسترینگ (Hamstrings)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 dirty="0" err="1">
                          <a:effectLst/>
                        </a:rPr>
                        <a:t>عضلات</a:t>
                      </a:r>
                      <a:r>
                        <a:rPr lang="en-US" sz="1400" b="1" dirty="0">
                          <a:effectLst/>
                        </a:rPr>
                        <a:t> </a:t>
                      </a:r>
                      <a:r>
                        <a:rPr lang="en-US" sz="1400" b="1" dirty="0" err="1">
                          <a:effectLst/>
                        </a:rPr>
                        <a:t>کمکی</a:t>
                      </a:r>
                      <a:r>
                        <a:rPr lang="en-US" sz="1400" b="1" dirty="0">
                          <a:effectLst/>
                        </a:rPr>
                        <a:t> (Synergists)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3603217945"/>
                  </a:ext>
                </a:extLst>
              </a:tr>
              <a:tr h="57522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حفظ لوردوز طبیعی کمر در برابر فشار صفحه دستگاه. ضعف یا کوتاهی این عضلات باعث جدا شدن کمر از تکیه‌گاه می‌شود.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راست‌کننده‌های ستون فقرات (Erector Spinae)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تثبیت‌کننده‌ها (Stabilizers)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2566908986"/>
                  </a:ext>
                </a:extLst>
              </a:tr>
              <a:tr h="732103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ایجاد فشار درون‌شکمی (Intra-Abdominal Pressure) برای محافظت از دیسک‌های بین‌مهره‌ای و جلوگیری از هایپراکستنشن یا فلکشن بیش از حد ستون فقرات.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عضلات مرکزی (Core)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تثبیت‌کننده‌ها (Stabilizers)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1013226877"/>
                  </a:ext>
                </a:extLst>
              </a:tr>
              <a:tr h="57522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ایجاد پایه محکم برای انتقال نیرو از پاها به تنه و جلوگیری از چرخش یا انحراف لگن در طول دامنه حرکت.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>
                          <a:effectLst/>
                        </a:rPr>
                        <a:t>تثبیت‌کننده‌های لگن</a:t>
                      </a:r>
                      <a:endParaRPr lang="en-US" sz="16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b="1" dirty="0" err="1">
                          <a:effectLst/>
                        </a:rPr>
                        <a:t>تثبیت‌کننده‌ها</a:t>
                      </a:r>
                      <a:r>
                        <a:rPr lang="en-US" sz="1400" b="1" dirty="0">
                          <a:effectLst/>
                        </a:rPr>
                        <a:t> (Stabilizers)</a:t>
                      </a:r>
                      <a:endParaRPr lang="en-US" sz="16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55882" marR="55882" marT="37255" marB="37255"/>
                </a:tc>
                <a:extLst>
                  <a:ext uri="{0D108BD9-81ED-4DB2-BD59-A6C34878D82A}">
                    <a16:rowId xmlns:a16="http://schemas.microsoft.com/office/drawing/2014/main" val="2636086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80590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9A4C7-B46B-4809-7922-15816CD28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16D445-6951-F254-B8AF-92D56D6F1D65}"/>
              </a:ext>
            </a:extLst>
          </p:cNvPr>
          <p:cNvSpPr txBox="1"/>
          <p:nvPr/>
        </p:nvSpPr>
        <p:spPr>
          <a:xfrm>
            <a:off x="195306" y="195311"/>
            <a:ext cx="11549848" cy="6273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۲.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اجرای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صحیح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حرکت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گام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به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گام</a:t>
            </a:r>
            <a:endParaRPr lang="en-US" sz="28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اجرای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دقیق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نه‌تنها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نتایج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عضله‌سازی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بهبود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بلکه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احتمال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آسیب‌دیدگی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به‌شدت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مراحل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ترتیب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دنبال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الف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آماده‌سازی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و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استقرار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اولیه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پدهای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شانه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قرار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بگیرید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پشت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کتف‌ها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کاملاً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تکیه‌گاه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بچسبانید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هیچ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فاصله‌ای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نباید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صفحه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تکیه‌گاه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وجود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داشته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باشد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موقعیت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پاها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تنظیم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عرض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شانه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روی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صفحه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قرار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پنجه‌ها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می‌توانند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۳۰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درجه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بیرون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متمایل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باشند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بسته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ساختار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لگن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شما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فعال‌سازی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اولیه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قبل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برداشتن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ایمنی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شکم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سفت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سینه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بگیرید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شانه‌ها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عقب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بکشید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نفس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عمیقی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بگیرید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تکنیک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والسالوا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ایمنی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باز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دسته‌های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ایمنی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بگیرید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سپس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آزاد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هرگز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بدون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گرفتن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دسته‌ها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ب)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فاز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اکسنتریک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پایین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رفتن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منفی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نظر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عضله‌سازی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بسیار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مهم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انجام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آرامش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هدایت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همراستا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پنجه‌های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سرعت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رفتن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منفی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۲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انجام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سرعت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باعث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بیشتر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تحت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باشند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بهتری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داشته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باشند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عمق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جایی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بروید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ران‌ها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موازی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صفحه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شوند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زاویه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۹۰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درجه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صورت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انعطاف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کافی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می‌توانید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عمیق‌تر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بروید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توجه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مرحله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تکیه‌گاه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تماس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باشد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تکیه‌گاه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جدا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96831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0A61A3-3969-EDA0-4570-0289CCC1A312}"/>
              </a:ext>
            </a:extLst>
          </p:cNvPr>
          <p:cNvSpPr txBox="1"/>
          <p:nvPr/>
        </p:nvSpPr>
        <p:spPr>
          <a:xfrm>
            <a:off x="1565564" y="1378266"/>
            <a:ext cx="8709890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ج)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فاز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کانسنتریک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—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بالا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آمدن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مثبت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پاشنه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نیروی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طریق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پاشنه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صفحه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وارد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فعالیت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سرینی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آمدن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نباید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داخل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بریزند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مسیر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هم‌راستا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پنجه‌ها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توقف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نکنید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درجه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خمیده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مفاصل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منتقل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نفس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منفی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نفس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بگیرید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پایین‌ترین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نقطه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قبل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شروع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مثبت</a:t>
            </a:r>
            <a:r>
              <a:rPr lang="fa-I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نفس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بازدم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انجام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85000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A5FE6-394F-1459-6366-9BA570AF7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0D31E2-CCF0-631F-5BB9-D3EDF5DA36FF}"/>
              </a:ext>
            </a:extLst>
          </p:cNvPr>
          <p:cNvSpPr txBox="1"/>
          <p:nvPr/>
        </p:nvSpPr>
        <p:spPr>
          <a:xfrm>
            <a:off x="715818" y="703895"/>
            <a:ext cx="10617200" cy="5450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۳.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نکات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تکنیکی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کلیدی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و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اصلاح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اشتباهات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رایج</a:t>
            </a:r>
            <a:endParaRPr lang="en-US" sz="28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اول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والگوس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زانو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(Knee Valgus)</a:t>
            </a: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داخل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می‌ریزند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رایج‌ترین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خطرناک‌ترین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اشتباه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علت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ضعف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سرینی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اداکتورهای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سفت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اصلاح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قبل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شروع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اداکتورها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انجام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تمرکز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ذهنی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بیرون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صورت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می‌توانید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یک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مقاومتی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قرار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آگاهی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بیشتری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ایجاد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دوم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جدا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شدن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کمر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از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تکیه‌گاه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(Butt Wink / Lower Back Lift)</a:t>
            </a: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تکیه‌گاه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فاصله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می‌گیرد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لگن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می‌چرخد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علت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انعطاف‌پذیری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ناکافی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همسترینگ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ضعف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مرکزی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(Core).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خطر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اشتباه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مستقیم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مهره‌های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L4 و L5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منتقل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ریسک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فتق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دیسک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شدت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اصلاح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همسترینگ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برنامه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گرم‌کردن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اضافه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تقویتی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Core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مانند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پلانک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Dead Bug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برنامه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اضافه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165339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92F50-16BA-BB19-339F-F006EF9E6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5DC16F-73CD-DBD4-653F-B82D6FC10525}"/>
              </a:ext>
            </a:extLst>
          </p:cNvPr>
          <p:cNvSpPr txBox="1"/>
          <p:nvPr/>
        </p:nvSpPr>
        <p:spPr>
          <a:xfrm>
            <a:off x="591123" y="397195"/>
            <a:ext cx="10381673" cy="6276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سوم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استفاده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از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تکانه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(Momentum)</a:t>
            </a: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پایین‌ترین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نقطه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حالت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جهشی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ضربه‌ای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می‌آید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علت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خستگی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خطر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ضربه‌ای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مفاصل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وارد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همچنین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دامنه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مؤثر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می‌یابد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اصلاح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پایین‌ترین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نقطه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مکث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انرژی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ذخیره‌شده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تاندونی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استفاده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چهارم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قفل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کردن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زانو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در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بالای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حرکت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کاملاً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صاف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خطر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مفصل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غضروف‌ها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منتقل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می‌رود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اصلاح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همیشه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درجه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خمیده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حفظ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پنجم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بالا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آوردن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پاشنه‌ها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از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صفحه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پاشنه‌ها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رفتن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صفحه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علت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سفتی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محدود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خطر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تعادل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بیومکانیکی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می‌خورد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غیرطبیعی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وارد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اصلاح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(Calf Stretch)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قبل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انجام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کوتاه‌مدت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می‌توانید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وِیج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گوه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پاشنه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استفاده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46778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85B6-6060-ADDF-A207-0CFDC6EC0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35514E-D2E6-97A8-DF54-D5E5895C9B3C}"/>
              </a:ext>
            </a:extLst>
          </p:cNvPr>
          <p:cNvSpPr txBox="1"/>
          <p:nvPr/>
        </p:nvSpPr>
        <p:spPr>
          <a:xfrm>
            <a:off x="2489200" y="194422"/>
            <a:ext cx="8709890" cy="1218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۴.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راهنمای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تنظیمات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پیشرفته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موقعیت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پا</a:t>
            </a:r>
            <a:endParaRPr lang="en-US" sz="28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یکی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قابلیت‌های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منحصربه‌فرد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دستگاه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هاگ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امکان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تغییر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هدفمند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اطلس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طریق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تغییر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موقعیت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جدول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تنظیمات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به‌طور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توضیح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1D60F2-B352-2820-C30E-7ED776C36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61010"/>
              </p:ext>
            </p:extLst>
          </p:nvPr>
        </p:nvGraphicFramePr>
        <p:xfrm>
          <a:off x="2064326" y="1477356"/>
          <a:ext cx="9144000" cy="5079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620520958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1629244476"/>
                    </a:ext>
                  </a:extLst>
                </a:gridCol>
              </a:tblGrid>
              <a:tr h="509757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000" b="1" dirty="0" err="1">
                          <a:effectLst/>
                        </a:rPr>
                        <a:t>تأثیر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dirty="0" err="1">
                          <a:effectLst/>
                        </a:rPr>
                        <a:t>بیومکانیکی</a:t>
                      </a:r>
                      <a:r>
                        <a:rPr lang="en-US" sz="2000" b="1" dirty="0">
                          <a:effectLst/>
                        </a:rPr>
                        <a:t> و </a:t>
                      </a:r>
                      <a:r>
                        <a:rPr lang="en-US" sz="2000" b="1" dirty="0" err="1">
                          <a:effectLst/>
                        </a:rPr>
                        <a:t>عضلات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en-US" sz="2000" b="1" dirty="0" err="1">
                          <a:effectLst/>
                        </a:rPr>
                        <a:t>هدف</a:t>
                      </a:r>
                      <a:endParaRPr lang="en-US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63500" marB="635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000" b="1">
                          <a:effectLst/>
                        </a:rPr>
                        <a:t>نوع استقرار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63500" marB="63500"/>
                </a:tc>
                <a:extLst>
                  <a:ext uri="{0D108BD9-81ED-4DB2-BD59-A6C34878D82A}">
                    <a16:rowId xmlns:a16="http://schemas.microsoft.com/office/drawing/2014/main" val="1813556601"/>
                  </a:ext>
                </a:extLst>
              </a:tr>
              <a:tr h="966782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فلکشن زانو کاهش، اکستنشن لگن افزایش می‌یابد → فشار بیشتر روی سرینی بزرگ و همسترینگ. مناسب برای کسانی که هدف آنها باسن است.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 dirty="0" err="1">
                          <a:effectLst/>
                        </a:rPr>
                        <a:t>بالایی</a:t>
                      </a:r>
                      <a:r>
                        <a:rPr lang="en-US" sz="1600" b="1" dirty="0">
                          <a:effectLst/>
                        </a:rPr>
                        <a:t> (High Placement)</a:t>
                      </a:r>
                      <a:endParaRPr lang="en-US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50496763"/>
                  </a:ext>
                </a:extLst>
              </a:tr>
              <a:tr h="966782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فلکشن زانو افزایش می‌یابد → فشار اصلی روی چهارسر ران، به‌ویژه عضله راست رانی (Rectus Femoris) و پهن داخلی (VMO). نیاز به انعطاف کافی مچ پا دارد.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پایینی (Low Placement)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637220154"/>
                  </a:ext>
                </a:extLst>
              </a:tr>
              <a:tr h="966782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اداکتورها و بخش داخلی چهارسر ران (VMO) بیشتر فعال می‌شوند. برای افرادی که دنبال پهنای عضله ران هستند مناسب است.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پهن (Wide Stance)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105008664"/>
                  </a:ext>
                </a:extLst>
              </a:tr>
              <a:tr h="703114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فشار به بخش بیرونی چهارسر ران (Vastus Lateralis) منتقل می‌شود و به اصطلاح 'کات' بیرونی ران را تقویت می‌کند.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باریک (Narrow Stance)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650970176"/>
                  </a:ext>
                </a:extLst>
              </a:tr>
              <a:tr h="966782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>
                          <a:effectLst/>
                        </a:rPr>
                        <a:t>چرخش خارجی ران، تنش روی اداکتورها و سرینی میانی را افزایش می‌دهد. برای کسانی که محدودیت ساختاری مفصل لگن دارند مفیدتر است.</a:t>
                      </a:r>
                      <a:endParaRPr lang="en-US" sz="20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b="1" dirty="0" err="1">
                          <a:effectLst/>
                        </a:rPr>
                        <a:t>پنجه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به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en-US" sz="1600" b="1" dirty="0" err="1">
                          <a:effectLst/>
                        </a:rPr>
                        <a:t>بیرون</a:t>
                      </a:r>
                      <a:r>
                        <a:rPr lang="en-US" sz="1600" b="1" dirty="0">
                          <a:effectLst/>
                        </a:rPr>
                        <a:t> (Toes Out ~30°)</a:t>
                      </a:r>
                      <a:endParaRPr lang="en-US" sz="20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114075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61328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EF6CF-9231-10EC-E76D-ECD1F1722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838D76-CD6A-57B1-9E57-9B81B534BBAB}"/>
              </a:ext>
            </a:extLst>
          </p:cNvPr>
          <p:cNvSpPr txBox="1"/>
          <p:nvPr/>
        </p:nvSpPr>
        <p:spPr>
          <a:xfrm>
            <a:off x="5052290" y="335582"/>
            <a:ext cx="6188363" cy="6145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۵.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برنامه‌ریزی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و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پروتکل‌های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تمرینی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پیشنهادی</a:t>
            </a:r>
            <a:endParaRPr lang="en-US" sz="28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الف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پروتکل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هایپرتروفی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رشد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عضلانی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هدف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حداکثرسازی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تنش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مکانیکی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استرس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متابولیک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۳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۸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۱۲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۶۵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۷۵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درصد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یک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بیشینه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(1RM)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منفی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کنترل‌شده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۳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استراحت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۶۰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۹۰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توقف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پایین‌ترین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نقطه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حذف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تکانه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پروتکل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قدرتی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هدف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حداکثر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قدرت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۴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۶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۸۰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۸۸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درصد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1RM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مثبت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انفجاری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منفی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کنترل‌شده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استراحت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ست‌ها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۲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۳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دقیقه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15D87-537D-E662-D437-870E2DE8237A}"/>
              </a:ext>
            </a:extLst>
          </p:cNvPr>
          <p:cNvSpPr txBox="1"/>
          <p:nvPr/>
        </p:nvSpPr>
        <p:spPr>
          <a:xfrm>
            <a:off x="1228436" y="2313310"/>
            <a:ext cx="4539672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ج</a:t>
            </a:r>
            <a:r>
              <a:rPr lang="fa-IR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پروتکل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استقامت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عضلانی</a:t>
            </a:r>
            <a:r>
              <a:rPr lang="en-US" sz="24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/ </a:t>
            </a:r>
            <a:r>
              <a:rPr lang="en-US" sz="24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تناسب‌اندام</a:t>
            </a:r>
            <a:endParaRPr lang="en-US" sz="24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هدف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استقامت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موضعی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چربی‌سوزی</a:t>
            </a:r>
            <a:r>
              <a:rPr lang="en-US" sz="18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۳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۲۰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۵۰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۶۰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درصد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1RM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استراحت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کوتاه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۳۰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سرعت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یکنواخت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فاز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21083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8B3FB-F714-6CA0-9DD5-00E7D327D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51922C-48C9-986F-011A-76967853A8B2}"/>
              </a:ext>
            </a:extLst>
          </p:cNvPr>
          <p:cNvSpPr txBox="1"/>
          <p:nvPr/>
        </p:nvSpPr>
        <p:spPr>
          <a:xfrm>
            <a:off x="2720113" y="284520"/>
            <a:ext cx="8709890" cy="3052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۶.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گرم‌کردن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اختصاصی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قبل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از</a:t>
            </a:r>
            <a:r>
              <a:rPr lang="en-US" sz="28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8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حرکت</a:t>
            </a:r>
            <a:endParaRPr lang="en-US" sz="28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0" marR="0" algn="r" rtl="1">
              <a:spcBef>
                <a:spcPts val="300"/>
              </a:spcBef>
              <a:spcAft>
                <a:spcPts val="400"/>
              </a:spcAft>
              <a:buNone/>
            </a:pP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گرم‌کردن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هدفمند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نه‌تنها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آسیب‌دیدگی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جلوگیری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بلکه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اتصالات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عصبی-عضلانی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کیفیت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اجرا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بهبود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فعال‌سازی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سرینی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میانی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Clamshell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Side-Lying Hip Abduction — ۲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پویای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چهارسر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ران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Walking Lunges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Leg Swings — ۱۰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ایستای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همسترینگ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Standing Hamstring Stretch — ۳۰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موبیلیتی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Ankle Circles و Calf Stretch — ۲۰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جهت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30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گرم‌کننده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دستگاه</a:t>
            </a:r>
            <a:r>
              <a:rPr lang="en-US" sz="1800" b="1" dirty="0">
                <a:solidFill>
                  <a:srgbClr val="1F5C99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۱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۲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۵۰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درصد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۱۵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۲۰ </a:t>
            </a:r>
            <a:r>
              <a:rPr lang="en-US" sz="18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13279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412FE-8178-495C-FCB4-4C8503F57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EBBF98-C585-235C-FAB5-ADAFEB9486C0}"/>
              </a:ext>
            </a:extLst>
          </p:cNvPr>
          <p:cNvSpPr txBox="1"/>
          <p:nvPr/>
        </p:nvSpPr>
        <p:spPr>
          <a:xfrm>
            <a:off x="1260764" y="221733"/>
            <a:ext cx="87098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40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۷. </a:t>
            </a:r>
            <a:r>
              <a:rPr lang="en-US" sz="40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مقایسه</a:t>
            </a:r>
            <a:r>
              <a:rPr lang="en-US" sz="40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با</a:t>
            </a:r>
            <a:r>
              <a:rPr lang="en-US" sz="40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سایر</a:t>
            </a:r>
            <a:r>
              <a:rPr lang="en-US" sz="40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حرکات</a:t>
            </a:r>
            <a:r>
              <a:rPr lang="en-US" sz="40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پایین‌تنه</a:t>
            </a:r>
            <a:endParaRPr lang="en-US" sz="40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904E7C2-56B2-6806-42D3-D2BDF2557C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530744"/>
              </p:ext>
            </p:extLst>
          </p:nvPr>
        </p:nvGraphicFramePr>
        <p:xfrm>
          <a:off x="1662545" y="1058927"/>
          <a:ext cx="9772072" cy="54812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3018">
                  <a:extLst>
                    <a:ext uri="{9D8B030D-6E8A-4147-A177-3AD203B41FA5}">
                      <a16:colId xmlns:a16="http://schemas.microsoft.com/office/drawing/2014/main" val="730536704"/>
                    </a:ext>
                  </a:extLst>
                </a:gridCol>
                <a:gridCol w="2443018">
                  <a:extLst>
                    <a:ext uri="{9D8B030D-6E8A-4147-A177-3AD203B41FA5}">
                      <a16:colId xmlns:a16="http://schemas.microsoft.com/office/drawing/2014/main" val="422396642"/>
                    </a:ext>
                  </a:extLst>
                </a:gridCol>
                <a:gridCol w="2443018">
                  <a:extLst>
                    <a:ext uri="{9D8B030D-6E8A-4147-A177-3AD203B41FA5}">
                      <a16:colId xmlns:a16="http://schemas.microsoft.com/office/drawing/2014/main" val="654698347"/>
                    </a:ext>
                  </a:extLst>
                </a:gridCol>
                <a:gridCol w="2443018">
                  <a:extLst>
                    <a:ext uri="{9D8B030D-6E8A-4147-A177-3AD203B41FA5}">
                      <a16:colId xmlns:a16="http://schemas.microsoft.com/office/drawing/2014/main" val="1494996706"/>
                    </a:ext>
                  </a:extLst>
                </a:gridCol>
              </a:tblGrid>
              <a:tr h="76312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معیار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مقایسه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هاگ پا با دستگاه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اسکوات با هالتر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لگ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پرس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753215627"/>
                  </a:ext>
                </a:extLst>
              </a:tr>
              <a:tr h="69375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فشار بر ستون فقرات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کم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fa-IR" sz="2400" b="1" dirty="0">
                          <a:effectLst/>
                        </a:rPr>
                        <a:t>(</a:t>
                      </a:r>
                      <a:r>
                        <a:rPr lang="en-US" sz="2400" b="1" dirty="0" err="1">
                          <a:effectLst/>
                        </a:rPr>
                        <a:t>تکیه‌گاه</a:t>
                      </a:r>
                      <a:r>
                        <a:rPr lang="en-US" sz="2400" b="1" dirty="0">
                          <a:effectLst/>
                        </a:rPr>
                        <a:t> ۴۵°</a:t>
                      </a:r>
                      <a:r>
                        <a:rPr lang="fa-IR" sz="2400" b="1" dirty="0">
                          <a:effectLst/>
                        </a:rPr>
                        <a:t>)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زیاد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fa-IR" sz="2400" b="1" dirty="0">
                          <a:effectLst/>
                        </a:rPr>
                        <a:t>(</a:t>
                      </a:r>
                      <a:r>
                        <a:rPr lang="en-US" sz="2400" b="1" dirty="0" err="1">
                          <a:effectLst/>
                        </a:rPr>
                        <a:t>بار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مستقیم</a:t>
                      </a:r>
                      <a:r>
                        <a:rPr lang="fa-IR" sz="2400" b="1" dirty="0">
                          <a:effectLst/>
                        </a:rPr>
                        <a:t>)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بسیار کم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573280303"/>
                  </a:ext>
                </a:extLst>
              </a:tr>
              <a:tr h="69375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نیاز به تعادل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ندارد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زیاد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ندارد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361040096"/>
                  </a:ext>
                </a:extLst>
              </a:tr>
              <a:tr h="69375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دامنه</a:t>
                      </a:r>
                      <a:r>
                        <a:rPr lang="en-US" sz="2400" b="1" dirty="0">
                          <a:effectLst/>
                        </a:rPr>
                        <a:t> </a:t>
                      </a:r>
                      <a:r>
                        <a:rPr lang="en-US" sz="2400" b="1" dirty="0" err="1">
                          <a:effectLst/>
                        </a:rPr>
                        <a:t>حرکتی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متوسط تا زیاد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زیاد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متوسط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2567234894"/>
                  </a:ext>
                </a:extLst>
              </a:tr>
              <a:tr h="1109999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هدف عضلانی اصلی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چهارسر ران + سرینی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چهارسر ران + سرینی + بازکننده‌های پشتی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چهارسر ران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808529976"/>
                  </a:ext>
                </a:extLst>
              </a:tr>
              <a:tr h="69375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مناسب برای مبتدی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بله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با آموزش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بله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3300719908"/>
                  </a:ext>
                </a:extLst>
              </a:tr>
              <a:tr h="693750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احتمال آسیب با اجرای درست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پایین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>
                          <a:effectLst/>
                        </a:rPr>
                        <a:t>متوسط</a:t>
                      </a:r>
                      <a:endParaRPr lang="en-US" sz="3200" b="1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2400" b="1" dirty="0" err="1">
                          <a:effectLst/>
                        </a:rPr>
                        <a:t>پایین</a:t>
                      </a:r>
                      <a:endParaRPr lang="en-US" sz="3200" b="1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/>
                </a:tc>
                <a:extLst>
                  <a:ext uri="{0D108BD9-81ED-4DB2-BD59-A6C34878D82A}">
                    <a16:rowId xmlns:a16="http://schemas.microsoft.com/office/drawing/2014/main" val="2636572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4021185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AB1F80-B039-0E5B-2042-2B78A789FC8D}"/>
              </a:ext>
            </a:extLst>
          </p:cNvPr>
          <p:cNvSpPr txBox="1"/>
          <p:nvPr/>
        </p:nvSpPr>
        <p:spPr>
          <a:xfrm>
            <a:off x="1267485" y="1970342"/>
            <a:ext cx="9424658" cy="3188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600"/>
              </a:spcBef>
              <a:spcAft>
                <a:spcPts val="800"/>
              </a:spcAft>
              <a:buNone/>
            </a:pPr>
            <a:r>
              <a:rPr lang="en-US" sz="32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۸. </a:t>
            </a:r>
            <a:r>
              <a:rPr lang="en-US" sz="32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نکات</a:t>
            </a:r>
            <a:r>
              <a:rPr lang="en-US" sz="32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ایمنی</a:t>
            </a:r>
            <a:r>
              <a:rPr lang="en-US" sz="32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و </a:t>
            </a:r>
            <a:r>
              <a:rPr lang="en-US" sz="32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پیشگیری</a:t>
            </a:r>
            <a:r>
              <a:rPr lang="en-US" sz="32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از</a:t>
            </a:r>
            <a:r>
              <a:rPr lang="en-US" sz="3200" b="1" kern="0" dirty="0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200" b="1" kern="0" dirty="0" err="1">
                <a:solidFill>
                  <a:srgbClr val="1F5C99"/>
                </a:solidFill>
                <a:effectLst/>
                <a:latin typeface="Arial" panose="020B0604020202020204" pitchFamily="34" charset="0"/>
              </a:rPr>
              <a:t>آسیب</a:t>
            </a:r>
            <a:endParaRPr lang="en-US" sz="3200" b="1" kern="0" dirty="0">
              <a:solidFill>
                <a:srgbClr val="1F5C99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همیشه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سبک‌تر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شروع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تدریج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اضافه‌بار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تدریجی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(Progressive Overload).</a:t>
            </a:r>
            <a:endParaRPr lang="en-US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هرگز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بدون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همراه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بدون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ایمنی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دستگاه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وزنه‌های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سنگین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نکنید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اگر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تیز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لگن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احساس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فوراً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متوقف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حجم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بسیار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اولین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جلسه‌ها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بپرهیزید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؛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مفاصل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زمان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سازگاری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نیاز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دارند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کفش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مناسب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کفی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صاف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کفش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مخصوص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وزنه‌برداری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پاشنه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بلند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بپوشید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0" lvl="0" indent="-342900" algn="r" rtl="1">
              <a:spcBef>
                <a:spcPts val="200"/>
              </a:spcBef>
              <a:spcAft>
                <a:spcPts val="300"/>
              </a:spcAft>
              <a:buFont typeface="Arial" panose="020B0604020202020204" pitchFamily="34" charset="0"/>
              <a:buChar char="●"/>
            </a:pP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جلسات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همان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حداقل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۴۸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۷۲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ساعت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استراحت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نظر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بگیرید</a:t>
            </a:r>
            <a:r>
              <a:rPr lang="en-US" sz="2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endParaRPr lang="en-US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629830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DD6EC6-1978-407F-B5AB-2BC479E514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33"/>
          <a:stretch/>
        </p:blipFill>
        <p:spPr>
          <a:xfrm>
            <a:off x="8767789" y="1876644"/>
            <a:ext cx="2416629" cy="39340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0D87A4-FE3D-45CD-B7E6-27C64957C549}"/>
              </a:ext>
            </a:extLst>
          </p:cNvPr>
          <p:cNvSpPr txBox="1"/>
          <p:nvPr/>
        </p:nvSpPr>
        <p:spPr>
          <a:xfrm>
            <a:off x="3161338" y="2559916"/>
            <a:ext cx="5869325" cy="17381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70000"/>
              </a:lnSpc>
            </a:pPr>
            <a:r>
              <a:rPr lang="fa-IR" sz="13800" b="1" dirty="0">
                <a:solidFill>
                  <a:srgbClr val="D8B589"/>
                </a:solidFill>
                <a:latin typeface="Arial" panose="020B0604020202020204" pitchFamily="34" charset="0"/>
                <a:cs typeface="B Titr" panose="00000700000000000000" pitchFamily="2" charset="-78"/>
              </a:rPr>
              <a:t>متشکرم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507770-2DF1-49C1-88F2-1CD7D80E50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32"/>
          <a:stretch/>
        </p:blipFill>
        <p:spPr>
          <a:xfrm>
            <a:off x="1007573" y="1876645"/>
            <a:ext cx="2608197" cy="393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2455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jeebstore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2048</Words>
  <Application>Microsoft Office PowerPoint</Application>
  <PresentationFormat>Widescreen</PresentationFormat>
  <Paragraphs>163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B Titr</vt:lpstr>
      <vt:lpstr>jeebstore.com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</dc:creator>
  <cp:lastModifiedBy>lion</cp:lastModifiedBy>
  <cp:revision>41</cp:revision>
  <dcterms:created xsi:type="dcterms:W3CDTF">2023-04-11T17:38:26Z</dcterms:created>
  <dcterms:modified xsi:type="dcterms:W3CDTF">2026-07-05T17:10:02Z</dcterms:modified>
</cp:coreProperties>
</file>